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278" r:id="rId3"/>
    <p:sldId id="281" r:id="rId4"/>
    <p:sldId id="258" r:id="rId5"/>
    <p:sldId id="288" r:id="rId6"/>
    <p:sldId id="283" r:id="rId7"/>
    <p:sldId id="292" r:id="rId8"/>
    <p:sldId id="274" r:id="rId9"/>
    <p:sldId id="263" r:id="rId10"/>
    <p:sldId id="290" r:id="rId11"/>
    <p:sldId id="291" r:id="rId12"/>
    <p:sldId id="285" r:id="rId13"/>
    <p:sldId id="269" r:id="rId14"/>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F9BC39E-97DE-B806-D60B-509CB2AE2624}" name="松本　果央" initials="果松" userId="S::m019156@pref.hyogo.lg.jp::399b0349-8cbb-4e5b-8ef2-006bb6f86c8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江嵜 友里加" initials="江嵜" lastIdx="2" clrIdx="0">
    <p:extLst>
      <p:ext uri="{19B8F6BF-5375-455C-9EA6-DF929625EA0E}">
        <p15:presenceInfo xmlns:p15="http://schemas.microsoft.com/office/powerpoint/2012/main" userId="S-1-5-21-2981633677-4131318775-3584938401-48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43" autoAdjust="0"/>
    <p:restoredTop sz="94660"/>
  </p:normalViewPr>
  <p:slideViewPr>
    <p:cSldViewPr snapToGrid="0" showGuides="1">
      <p:cViewPr varScale="1">
        <p:scale>
          <a:sx n="82" d="100"/>
          <a:sy n="82" d="100"/>
        </p:scale>
        <p:origin x="720" y="72"/>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621" cy="494813"/>
          </a:xfrm>
          <a:prstGeom prst="rect">
            <a:avLst/>
          </a:prstGeom>
        </p:spPr>
        <p:txBody>
          <a:bodyPr vert="horz" lIns="90644" tIns="45322" rIns="90644" bIns="45322"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15573" y="2"/>
            <a:ext cx="2918621" cy="494813"/>
          </a:xfrm>
          <a:prstGeom prst="rect">
            <a:avLst/>
          </a:prstGeom>
        </p:spPr>
        <p:txBody>
          <a:bodyPr vert="horz" lIns="90644" tIns="45322" rIns="90644" bIns="45322" rtlCol="0"/>
          <a:lstStyle>
            <a:lvl1pPr algn="r">
              <a:defRPr sz="1200"/>
            </a:lvl1pPr>
          </a:lstStyle>
          <a:p>
            <a:fld id="{B07C917D-D306-4B70-A957-41C91B2EED20}" type="datetimeFigureOut">
              <a:rPr kumimoji="1" lang="ja-JP" altLang="en-US" smtClean="0">
                <a:latin typeface="Meiryo UI" panose="020B0604030504040204" pitchFamily="50" charset="-128"/>
                <a:ea typeface="Meiryo UI" panose="020B0604030504040204" pitchFamily="50" charset="-128"/>
              </a:rPr>
              <a:t>2026/4/15</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2" y="9371503"/>
            <a:ext cx="2918621" cy="494813"/>
          </a:xfrm>
          <a:prstGeom prst="rect">
            <a:avLst/>
          </a:prstGeom>
        </p:spPr>
        <p:txBody>
          <a:bodyPr vert="horz" lIns="90644" tIns="45322" rIns="90644" bIns="45322"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15573" y="9371503"/>
            <a:ext cx="2918621" cy="494813"/>
          </a:xfrm>
          <a:prstGeom prst="rect">
            <a:avLst/>
          </a:prstGeom>
        </p:spPr>
        <p:txBody>
          <a:bodyPr vert="horz" lIns="90644" tIns="45322" rIns="90644" bIns="45322" rtlCol="0" anchor="b"/>
          <a:lstStyle>
            <a:lvl1pPr algn="r">
              <a:defRPr sz="1200"/>
            </a:lvl1pPr>
          </a:lstStyle>
          <a:p>
            <a:fld id="{35D0CD6E-DAFF-475D-A8FD-4B9F0A07B443}" type="slidenum">
              <a:rPr kumimoji="1" lang="ja-JP" altLang="en-US"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49796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29292C48-27C6-4784-9721-D58B7D13B3EF}" type="datetimeFigureOut">
              <a:rPr kumimoji="1" lang="ja-JP" altLang="en-US" smtClean="0"/>
              <a:t>2026/4/15</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81B3E52-506F-4BF7-9D4A-82A1C9AD7FD2}" type="slidenum">
              <a:rPr kumimoji="1" lang="ja-JP" altLang="en-US" smtClean="0"/>
              <a:t>‹#›</a:t>
            </a:fld>
            <a:endParaRPr kumimoji="1" lang="ja-JP" altLang="en-US"/>
          </a:p>
        </p:txBody>
      </p:sp>
    </p:spTree>
    <p:extLst>
      <p:ext uri="{BB962C8B-B14F-4D97-AF65-F5344CB8AC3E}">
        <p14:creationId xmlns:p14="http://schemas.microsoft.com/office/powerpoint/2010/main" val="24608742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3C198D5-B850-443E-BF0B-6AB13B729C39}"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69925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F09AC26-A0F7-451A-9A13-C1D89576342B}"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8566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127165C-89BE-49D1-ADEC-9FEA3F378DCE}"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1130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23CFAA-04BA-461B-9333-FAAF8C38275F}"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4153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8C22BAC-B1A1-4BD0-BA38-8CB7AAA5860F}"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4246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22931D8-ACFA-4493-87F5-2D53BBED6B57}" type="datetime1">
              <a:rPr kumimoji="1" lang="ja-JP" altLang="en-US" smtClean="0"/>
              <a:t>2026/4/15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391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AAC07AF-EF54-43DC-8A86-2A74B18B469D}" type="datetime1">
              <a:rPr kumimoji="1" lang="ja-JP" altLang="en-US" smtClean="0"/>
              <a:t>2026/4/15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339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56DDF53-0DC9-4525-9416-E7EAED232F64}" type="datetime1">
              <a:rPr kumimoji="1" lang="ja-JP" altLang="en-US" smtClean="0"/>
              <a:t>2026/4/15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8268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65CAAC5-7D76-49F4-A5B3-2C510D3D11D0}" type="datetime1">
              <a:rPr kumimoji="1" lang="ja-JP" altLang="en-US" smtClean="0"/>
              <a:t>2026/4/15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45555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E34762-FDCF-4F2A-AB68-EFB413AAE403}" type="datetime1">
              <a:rPr kumimoji="1" lang="ja-JP" altLang="en-US" smtClean="0"/>
              <a:t>2026/4/15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7208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F30532E-BD7B-4B88-B065-C6FF7CC4B8BD}" type="datetime1">
              <a:rPr kumimoji="1" lang="ja-JP" altLang="en-US" smtClean="0"/>
              <a:t>2026/4/15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031483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defRPr>
            </a:lvl1pPr>
          </a:lstStyle>
          <a:p>
            <a:fld id="{79D08261-431B-4F7A-B49C-ABF3DD530161}" type="datetime1">
              <a:rPr lang="ja-JP" altLang="en-US" smtClean="0"/>
              <a:t>2026/4/15</a:t>
            </a:fld>
            <a:endParaRPr lang="ja-JP" altLang="en-US" dirty="0"/>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iryo UI" panose="020B0604030504040204" pitchFamily="50" charset="-128"/>
                <a:ea typeface="Meiryo UI" panose="020B0604030504040204" pitchFamily="50" charset="-128"/>
              </a:defRPr>
            </a:lvl1pPr>
          </a:lstStyle>
          <a:p>
            <a:fld id="{00C71587-5D02-485B-A7DF-13A73A82C294}" type="slidenum">
              <a:rPr lang="ja-JP" altLang="en-US" smtClean="0"/>
              <a:pPr/>
              <a:t>‹#›</a:t>
            </a:fld>
            <a:endParaRPr lang="ja-JP" altLang="en-US" dirty="0"/>
          </a:p>
        </p:txBody>
      </p:sp>
    </p:spTree>
    <p:extLst>
      <p:ext uri="{BB962C8B-B14F-4D97-AF65-F5344CB8AC3E}">
        <p14:creationId xmlns:p14="http://schemas.microsoft.com/office/powerpoint/2010/main" val="2619077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246735"/>
            <a:ext cx="9144000" cy="1569020"/>
          </a:xfrm>
        </p:spPr>
        <p:txBody>
          <a:bodyPr>
            <a:normAutofit/>
          </a:bodyPr>
          <a:lstStyle/>
          <a:p>
            <a:r>
              <a:rPr kumimoji="1" lang="ja-JP" altLang="en-US" sz="3600" dirty="0">
                <a:latin typeface="Meiryo UI" panose="020B0604030504040204" pitchFamily="50" charset="-128"/>
                <a:ea typeface="Meiryo UI" panose="020B0604030504040204" pitchFamily="50" charset="-128"/>
              </a:rPr>
              <a:t>グローバルスタートアップ助成金事業計画書</a:t>
            </a:r>
          </a:p>
        </p:txBody>
      </p:sp>
      <p:sp>
        <p:nvSpPr>
          <p:cNvPr id="3" name="サブタイトル 2"/>
          <p:cNvSpPr>
            <a:spLocks noGrp="1"/>
          </p:cNvSpPr>
          <p:nvPr>
            <p:ph type="subTitle" idx="1"/>
          </p:nvPr>
        </p:nvSpPr>
        <p:spPr>
          <a:xfrm>
            <a:off x="1524000" y="3139950"/>
            <a:ext cx="9144000" cy="1008000"/>
          </a:xfrm>
          <a:ln>
            <a:noFill/>
          </a:ln>
        </p:spPr>
        <p:style>
          <a:lnRef idx="2">
            <a:schemeClr val="dk1"/>
          </a:lnRef>
          <a:fillRef idx="1">
            <a:schemeClr val="lt1"/>
          </a:fillRef>
          <a:effectRef idx="0">
            <a:schemeClr val="dk1"/>
          </a:effectRef>
          <a:fontRef idx="minor">
            <a:schemeClr val="dk1"/>
          </a:fontRef>
        </p:style>
        <p:txBody>
          <a:bodyPr anchor="ctr" anchorCtr="1">
            <a:normAutofit/>
          </a:bodyPr>
          <a:lstStyle/>
          <a:p>
            <a:r>
              <a:rPr kumimoji="1" lang="ja-JP" altLang="en-US" sz="3100" u="sng" dirty="0">
                <a:latin typeface="Meiryo UI" panose="020B0604030504040204" pitchFamily="50" charset="-128"/>
                <a:ea typeface="Meiryo UI" panose="020B0604030504040204" pitchFamily="50" charset="-128"/>
              </a:rPr>
              <a:t>事業計画の名称：○○○○○○○○○○○○ </a:t>
            </a:r>
            <a:endParaRPr kumimoji="1" lang="en-US" altLang="ja-JP" sz="3100" u="sng" dirty="0">
              <a:latin typeface="Meiryo UI" panose="020B0604030504040204" pitchFamily="50" charset="-128"/>
              <a:ea typeface="Meiryo UI" panose="020B0604030504040204" pitchFamily="50" charset="-128"/>
            </a:endParaRPr>
          </a:p>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事業内容を的確に表現した簡潔な名称を</a:t>
            </a:r>
            <a:r>
              <a:rPr lang="en-US" altLang="ja-JP" sz="1400" dirty="0">
                <a:latin typeface="Meiryo UI" panose="020B0604030504040204" pitchFamily="50" charset="-128"/>
                <a:ea typeface="Meiryo UI" panose="020B0604030504040204" pitchFamily="50" charset="-128"/>
              </a:rPr>
              <a:t>30</a:t>
            </a:r>
            <a:r>
              <a:rPr lang="ja-JP" altLang="en-US" sz="1400" dirty="0">
                <a:latin typeface="Meiryo UI" panose="020B0604030504040204" pitchFamily="50" charset="-128"/>
                <a:ea typeface="Meiryo UI" panose="020B0604030504040204" pitchFamily="50" charset="-128"/>
              </a:rPr>
              <a:t>文字以内で示してください。</a:t>
            </a:r>
            <a:endParaRPr kumimoji="1" lang="ja-JP" altLang="en-US" sz="1400" dirty="0">
              <a:latin typeface="Meiryo UI" panose="020B0604030504040204" pitchFamily="50" charset="-128"/>
              <a:ea typeface="Meiryo UI" panose="020B0604030504040204" pitchFamily="50" charset="-128"/>
            </a:endParaRPr>
          </a:p>
        </p:txBody>
      </p:sp>
      <p:sp>
        <p:nvSpPr>
          <p:cNvPr id="4" name="サブタイトル 2"/>
          <p:cNvSpPr txBox="1">
            <a:spLocks/>
          </p:cNvSpPr>
          <p:nvPr/>
        </p:nvSpPr>
        <p:spPr>
          <a:xfrm>
            <a:off x="2696098" y="4670227"/>
            <a:ext cx="9377435" cy="1471479"/>
          </a:xfrm>
          <a:prstGeom prst="rect">
            <a:avLst/>
          </a:prstGeom>
          <a:noFill/>
        </p:spPr>
        <p:txBody>
          <a:bodyPr vert="horz" lIns="91440" tIns="45720" rIns="91440" bIns="45720" rtlCol="0" anchor="ctr" anchorCtr="1">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様式に記載の項目が網羅されていれば任意のレイアウトでも構いませんが、記載項目の順番は変更しないでください。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なお、表紙（このページ）、１申請者概要（１）事業者名称・所在地等（次のページ）は必ずこの様式のまま使用してください。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全体ページ数は</a:t>
            </a:r>
            <a:r>
              <a:rPr lang="ja-JP" altLang="en-US" sz="1400" dirty="0">
                <a:solidFill>
                  <a:srgbClr val="FF0000"/>
                </a:solidFill>
                <a:latin typeface="Meiryo UI" panose="020B0604030504040204" pitchFamily="50" charset="-128"/>
                <a:ea typeface="Meiryo UI" panose="020B0604030504040204" pitchFamily="50" charset="-128"/>
              </a:rPr>
              <a:t>必ず</a:t>
            </a:r>
            <a:r>
              <a:rPr lang="ja-JP" altLang="en-US" sz="1400" dirty="0">
                <a:latin typeface="Meiryo UI" panose="020B0604030504040204" pitchFamily="50" charset="-128"/>
                <a:ea typeface="Meiryo UI" panose="020B0604030504040204" pitchFamily="50" charset="-128"/>
              </a:rPr>
              <a:t>最大</a:t>
            </a:r>
            <a:r>
              <a:rPr lang="en-US" altLang="ja-JP" sz="1400" dirty="0">
                <a:solidFill>
                  <a:srgbClr val="FF0000"/>
                </a:solidFill>
                <a:latin typeface="Meiryo UI" panose="020B0604030504040204" pitchFamily="50" charset="-128"/>
                <a:ea typeface="Meiryo UI" panose="020B0604030504040204" pitchFamily="50" charset="-128"/>
              </a:rPr>
              <a:t>20</a:t>
            </a:r>
            <a:r>
              <a:rPr lang="ja-JP" altLang="en-US" sz="1400" dirty="0">
                <a:solidFill>
                  <a:srgbClr val="FF0000"/>
                </a:solidFill>
                <a:latin typeface="Meiryo UI" panose="020B0604030504040204" pitchFamily="50" charset="-128"/>
                <a:ea typeface="Meiryo UI" panose="020B0604030504040204" pitchFamily="50" charset="-128"/>
              </a:rPr>
              <a:t>ページ</a:t>
            </a:r>
            <a:r>
              <a:rPr lang="ja-JP" altLang="en-US" sz="1400" dirty="0">
                <a:latin typeface="Meiryo UI" panose="020B0604030504040204" pitchFamily="50" charset="-128"/>
                <a:ea typeface="Meiryo UI" panose="020B0604030504040204" pitchFamily="50" charset="-128"/>
              </a:rPr>
              <a:t>までとしてください。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当該計画書を提出する際は、 </a:t>
            </a:r>
            <a:r>
              <a:rPr lang="en-US" altLang="ja-JP" sz="1400" dirty="0">
                <a:solidFill>
                  <a:srgbClr val="FF0000"/>
                </a:solidFill>
                <a:latin typeface="Meiryo UI" panose="020B0604030504040204" pitchFamily="50" charset="-128"/>
                <a:ea typeface="Meiryo UI" panose="020B0604030504040204" pitchFamily="50" charset="-128"/>
              </a:rPr>
              <a:t>PDF </a:t>
            </a:r>
            <a:r>
              <a:rPr lang="ja-JP" altLang="en-US" sz="1400" dirty="0">
                <a:solidFill>
                  <a:srgbClr val="FF0000"/>
                </a:solidFill>
                <a:latin typeface="Meiryo UI" panose="020B0604030504040204" pitchFamily="50" charset="-128"/>
                <a:ea typeface="Meiryo UI" panose="020B0604030504040204" pitchFamily="50" charset="-128"/>
              </a:rPr>
              <a:t>に変換のうえ</a:t>
            </a:r>
            <a:r>
              <a:rPr lang="ja-JP" altLang="en-US" sz="1400" dirty="0">
                <a:latin typeface="Meiryo UI" panose="020B0604030504040204" pitchFamily="50" charset="-128"/>
                <a:ea typeface="Meiryo UI" panose="020B0604030504040204" pitchFamily="50" charset="-128"/>
              </a:rPr>
              <a:t>、体裁が崩れていないことをご確認ください。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ヒアリング審査ではこの申請書を用いて説明してください。</a:t>
            </a:r>
            <a:endParaRPr lang="en-US" altLang="ja-JP" sz="14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99115" y="248950"/>
            <a:ext cx="4993966"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（様式２）</a:t>
            </a:r>
            <a:endParaRPr kumimoji="1" lang="ja-JP" altLang="en-US" dirty="0">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B8FE2A04-57DC-5922-3689-C9C41D9E9D27}"/>
              </a:ext>
            </a:extLst>
          </p:cNvPr>
          <p:cNvSpPr txBox="1">
            <a:spLocks/>
          </p:cNvSpPr>
          <p:nvPr/>
        </p:nvSpPr>
        <p:spPr>
          <a:xfrm>
            <a:off x="1524000" y="1956335"/>
            <a:ext cx="9144000" cy="93979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eiryo UI" panose="020B0604030504040204" pitchFamily="50" charset="-128"/>
                <a:ea typeface="Meiryo UI" panose="020B0604030504040204" pitchFamily="50" charset="-128"/>
                <a:cs typeface="+mj-cs"/>
              </a:defRPr>
            </a:lvl1pPr>
          </a:lstStyle>
          <a:p>
            <a:pPr algn="l"/>
            <a:r>
              <a:rPr lang="ja-JP" altLang="en-US" sz="1600" dirty="0"/>
              <a:t>　　　　　　　　　　　　　　　　　　　　　　　　　　　　　　</a:t>
            </a:r>
            <a:r>
              <a:rPr lang="ja-JP" altLang="en-US" sz="1600" u="sng" dirty="0"/>
              <a:t>事業者名：（未定の場合は仮称を記載）　○○○○○</a:t>
            </a:r>
            <a:endParaRPr lang="en-US" altLang="ja-JP" sz="1600" u="sng" dirty="0"/>
          </a:p>
          <a:p>
            <a:pPr algn="l"/>
            <a:r>
              <a:rPr lang="ja-JP" altLang="en-US" sz="1600" dirty="0"/>
              <a:t>　　</a:t>
            </a:r>
            <a:br>
              <a:rPr lang="en-US" altLang="ja-JP" sz="1600" dirty="0"/>
            </a:br>
            <a:r>
              <a:rPr lang="ja-JP" altLang="en-US" sz="1600" dirty="0"/>
              <a:t>　　　　　　　　　　　　　　　　　　　　　　　　　　　　　　</a:t>
            </a:r>
            <a:r>
              <a:rPr lang="ja-JP" altLang="en-US" sz="1600" u="sng" dirty="0"/>
              <a:t>代表者職・氏名：　　○○○○・○○○○</a:t>
            </a:r>
            <a:endParaRPr lang="en-US" altLang="ja-JP" sz="1600" u="sng" dirty="0"/>
          </a:p>
        </p:txBody>
      </p:sp>
      <p:graphicFrame>
        <p:nvGraphicFramePr>
          <p:cNvPr id="14" name="表 13">
            <a:extLst>
              <a:ext uri="{FF2B5EF4-FFF2-40B4-BE49-F238E27FC236}">
                <a16:creationId xmlns:a16="http://schemas.microsoft.com/office/drawing/2014/main" id="{0CDB0B95-6B74-B862-1F5C-E2CDD31FE770}"/>
              </a:ext>
            </a:extLst>
          </p:cNvPr>
          <p:cNvGraphicFramePr>
            <a:graphicFrameLocks noGrp="1"/>
          </p:cNvGraphicFramePr>
          <p:nvPr>
            <p:extLst>
              <p:ext uri="{D42A27DB-BD31-4B8C-83A1-F6EECF244321}">
                <p14:modId xmlns:p14="http://schemas.microsoft.com/office/powerpoint/2010/main" val="1728571300"/>
              </p:ext>
            </p:extLst>
          </p:nvPr>
        </p:nvGraphicFramePr>
        <p:xfrm>
          <a:off x="9390626" y="325673"/>
          <a:ext cx="2554748" cy="548640"/>
        </p:xfrm>
        <a:graphic>
          <a:graphicData uri="http://schemas.openxmlformats.org/drawingml/2006/table">
            <a:tbl>
              <a:tblPr firstRow="1" bandRow="1">
                <a:tableStyleId>{5C22544A-7EE6-4342-B048-85BDC9FD1C3A}</a:tableStyleId>
              </a:tblPr>
              <a:tblGrid>
                <a:gridCol w="1051232">
                  <a:extLst>
                    <a:ext uri="{9D8B030D-6E8A-4147-A177-3AD203B41FA5}">
                      <a16:colId xmlns:a16="http://schemas.microsoft.com/office/drawing/2014/main" val="4021620862"/>
                    </a:ext>
                  </a:extLst>
                </a:gridCol>
                <a:gridCol w="1503516">
                  <a:extLst>
                    <a:ext uri="{9D8B030D-6E8A-4147-A177-3AD203B41FA5}">
                      <a16:colId xmlns:a16="http://schemas.microsoft.com/office/drawing/2014/main" val="2043809265"/>
                    </a:ext>
                  </a:extLst>
                </a:gridCol>
              </a:tblGrid>
              <a:tr h="470498">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受付番号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b="0" dirty="0">
                        <a:solidFill>
                          <a:schemeClr val="tx1"/>
                        </a:solidFill>
                        <a:latin typeface="Meiryo UI" panose="020B0604030504040204" pitchFamily="50" charset="-128"/>
                        <a:ea typeface="Meiryo UI" panose="020B0604030504040204" pitchFamily="50" charset="-128"/>
                      </a:endParaRPr>
                    </a:p>
                    <a:p>
                      <a:r>
                        <a:rPr kumimoji="1" lang="ja-JP" altLang="en-US" sz="1200" b="0" dirty="0">
                          <a:solidFill>
                            <a:schemeClr val="tx1"/>
                          </a:solidFill>
                          <a:latin typeface="Meiryo UI" panose="020B0604030504040204" pitchFamily="50" charset="-128"/>
                          <a:ea typeface="Meiryo UI" panose="020B0604030504040204" pitchFamily="50" charset="-128"/>
                        </a:rPr>
                        <a:t>（事務局で記載）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9190626"/>
                  </a:ext>
                </a:extLst>
              </a:tr>
            </a:tbl>
          </a:graphicData>
        </a:graphic>
      </p:graphicFrame>
    </p:spTree>
    <p:extLst>
      <p:ext uri="{BB962C8B-B14F-4D97-AF65-F5344CB8AC3E}">
        <p14:creationId xmlns:p14="http://schemas.microsoft.com/office/powerpoint/2010/main" val="120572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A1A1E-319E-7A29-8FFA-5CD0784F58A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5046414-8171-0DA8-F45F-82AD3CA01BF5}"/>
              </a:ext>
            </a:extLst>
          </p:cNvPr>
          <p:cNvSpPr>
            <a:spLocks noGrp="1"/>
          </p:cNvSpPr>
          <p:nvPr>
            <p:ph type="title"/>
          </p:nvPr>
        </p:nvSpPr>
        <p:spPr/>
        <p:txBody>
          <a:bodyPr/>
          <a:lstStyle/>
          <a:p>
            <a:r>
              <a:rPr lang="ja-JP" altLang="en-US" dirty="0"/>
              <a:t>４．今後の海外展開計画</a:t>
            </a:r>
            <a:endParaRPr kumimoji="1" lang="ja-JP" altLang="en-US" dirty="0"/>
          </a:p>
        </p:txBody>
      </p:sp>
      <p:sp>
        <p:nvSpPr>
          <p:cNvPr id="4" name="テキスト ボックス 3">
            <a:extLst>
              <a:ext uri="{FF2B5EF4-FFF2-40B4-BE49-F238E27FC236}">
                <a16:creationId xmlns:a16="http://schemas.microsoft.com/office/drawing/2014/main" id="{CAE838C6-C60C-EC7C-E62C-2F0603E81A8D}"/>
              </a:ext>
            </a:extLst>
          </p:cNvPr>
          <p:cNvSpPr txBox="1"/>
          <p:nvPr/>
        </p:nvSpPr>
        <p:spPr>
          <a:xfrm>
            <a:off x="982639" y="1754155"/>
            <a:ext cx="11105845" cy="1477328"/>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今年度実施する（した）海外展開の内容を月毎にを記載してください。</a:t>
            </a:r>
            <a:endParaRPr lang="en-US" altLang="ja-JP" i="1" dirty="0">
              <a:latin typeface="Meiryo UI" panose="020B0604030504040204" pitchFamily="50" charset="-128"/>
              <a:ea typeface="Meiryo UI" panose="020B0604030504040204" pitchFamily="50" charset="-128"/>
            </a:endParaRPr>
          </a:p>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様式３「助成金の使途」に記載する内容は、本項目にも記載してください。</a:t>
            </a:r>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FE668345-C37F-2C23-B717-45DE482224AC}"/>
              </a:ext>
            </a:extLst>
          </p:cNvPr>
          <p:cNvSpPr txBox="1"/>
          <p:nvPr/>
        </p:nvSpPr>
        <p:spPr>
          <a:xfrm>
            <a:off x="838200" y="1369542"/>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（２）今年度の海外展開計画（月毎）</a:t>
            </a:r>
            <a:endParaRPr lang="en-US" altLang="ja-JP"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D63C90D5-3374-1E24-F48D-2A615B1E9C18}"/>
              </a:ext>
            </a:extLst>
          </p:cNvPr>
          <p:cNvSpPr>
            <a:spLocks noGrp="1"/>
          </p:cNvSpPr>
          <p:nvPr>
            <p:ph type="sldNum" sz="quarter" idx="12"/>
          </p:nvPr>
        </p:nvSpPr>
        <p:spPr/>
        <p:txBody>
          <a:bodyPr/>
          <a:lstStyle/>
          <a:p>
            <a:fld id="{00C71587-5D02-485B-A7DF-13A73A82C294}" type="slidenum">
              <a:rPr kumimoji="1" lang="ja-JP" altLang="en-US" smtClean="0"/>
              <a:t>10</a:t>
            </a:fld>
            <a:endParaRPr kumimoji="1" lang="ja-JP" altLang="en-US"/>
          </a:p>
        </p:txBody>
      </p:sp>
    </p:spTree>
    <p:extLst>
      <p:ext uri="{BB962C8B-B14F-4D97-AF65-F5344CB8AC3E}">
        <p14:creationId xmlns:p14="http://schemas.microsoft.com/office/powerpoint/2010/main" val="3298011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E32FD-8B84-835E-7904-EE468E31BE65}"/>
            </a:ext>
          </a:extLst>
        </p:cNvPr>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DEDF508D-5FFE-536D-6385-25243BA4C661}"/>
              </a:ext>
            </a:extLst>
          </p:cNvPr>
          <p:cNvSpPr txBox="1"/>
          <p:nvPr/>
        </p:nvSpPr>
        <p:spPr>
          <a:xfrm>
            <a:off x="838200" y="1393077"/>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（３）連携先・事業パートナー等</a:t>
            </a:r>
            <a:endParaRPr lang="en-US" altLang="ja-JP"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824D5942-27E3-1D38-0361-C22B892D695E}"/>
              </a:ext>
            </a:extLst>
          </p:cNvPr>
          <p:cNvSpPr txBox="1"/>
          <p:nvPr/>
        </p:nvSpPr>
        <p:spPr>
          <a:xfrm>
            <a:off x="1019082" y="1791988"/>
            <a:ext cx="10515600" cy="923330"/>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海外展開</a:t>
            </a:r>
            <a:r>
              <a:rPr lang="ja-JP" altLang="ja-JP" i="1" dirty="0">
                <a:latin typeface="Meiryo UI" panose="020B0604030504040204" pitchFamily="50" charset="-128"/>
                <a:ea typeface="Meiryo UI" panose="020B0604030504040204" pitchFamily="50" charset="-128"/>
              </a:rPr>
              <a:t>を進めていく</a:t>
            </a:r>
            <a:r>
              <a:rPr lang="ja-JP" altLang="en-US" i="1" dirty="0">
                <a:latin typeface="Meiryo UI" panose="020B0604030504040204" pitchFamily="50" charset="-128"/>
                <a:ea typeface="Meiryo UI" panose="020B0604030504040204" pitchFamily="50" charset="-128"/>
              </a:rPr>
              <a:t>うえ</a:t>
            </a:r>
            <a:r>
              <a:rPr lang="ja-JP" altLang="ja-JP" i="1" dirty="0">
                <a:latin typeface="Meiryo UI" panose="020B0604030504040204" pitchFamily="50" charset="-128"/>
                <a:ea typeface="Meiryo UI" panose="020B0604030504040204" pitchFamily="50" charset="-128"/>
              </a:rPr>
              <a:t>で必要になる事業パートナー（原材料調達先、外部委託先、社外専門家</a:t>
            </a:r>
            <a:r>
              <a:rPr lang="ja-JP" altLang="en-US" i="1" dirty="0">
                <a:latin typeface="Meiryo UI" panose="020B0604030504040204" pitchFamily="50" charset="-128"/>
                <a:ea typeface="Meiryo UI" panose="020B0604030504040204" pitchFamily="50" charset="-128"/>
              </a:rPr>
              <a:t>、共同研究機関</a:t>
            </a:r>
            <a:r>
              <a:rPr lang="ja-JP" altLang="ja-JP" i="1" dirty="0">
                <a:latin typeface="Meiryo UI" panose="020B0604030504040204" pitchFamily="50" charset="-128"/>
                <a:ea typeface="Meiryo UI" panose="020B0604030504040204" pitchFamily="50" charset="-128"/>
              </a:rPr>
              <a:t>等）がある場合は、その連携</a:t>
            </a:r>
            <a:r>
              <a:rPr lang="ja-JP" altLang="en-US" i="1" dirty="0">
                <a:latin typeface="Meiryo UI" panose="020B0604030504040204" pitchFamily="50" charset="-128"/>
                <a:ea typeface="Meiryo UI" panose="020B0604030504040204" pitchFamily="50" charset="-128"/>
              </a:rPr>
              <a:t>・調整</a:t>
            </a:r>
            <a:r>
              <a:rPr lang="ja-JP" altLang="ja-JP" i="1" dirty="0">
                <a:latin typeface="Meiryo UI" panose="020B0604030504040204" pitchFamily="50" charset="-128"/>
                <a:ea typeface="Meiryo UI" panose="020B0604030504040204" pitchFamily="50" charset="-128"/>
              </a:rPr>
              <a:t>状況</a:t>
            </a:r>
            <a:r>
              <a:rPr lang="ja-JP" altLang="en-US" i="1" dirty="0">
                <a:latin typeface="Meiryo UI" panose="020B0604030504040204" pitchFamily="50" charset="-128"/>
                <a:ea typeface="Meiryo UI" panose="020B0604030504040204" pitchFamily="50" charset="-128"/>
              </a:rPr>
              <a:t>・計画</a:t>
            </a:r>
            <a:r>
              <a:rPr lang="ja-JP" altLang="ja-JP" i="1" dirty="0">
                <a:latin typeface="Meiryo UI" panose="020B0604030504040204" pitchFamily="50" charset="-128"/>
                <a:ea typeface="Meiryo UI" panose="020B0604030504040204" pitchFamily="50" charset="-128"/>
              </a:rPr>
              <a:t>も具体的に</a:t>
            </a:r>
            <a:r>
              <a:rPr lang="ja-JP" altLang="en-US" i="1" dirty="0">
                <a:latin typeface="Meiryo UI" panose="020B0604030504040204" pitchFamily="50" charset="-128"/>
                <a:ea typeface="Meiryo UI" panose="020B0604030504040204" pitchFamily="50" charset="-128"/>
              </a:rPr>
              <a:t>記載して</a:t>
            </a:r>
            <a:r>
              <a:rPr lang="ja-JP" altLang="ja-JP" i="1" dirty="0">
                <a:latin typeface="Meiryo UI" panose="020B0604030504040204" pitchFamily="50" charset="-128"/>
                <a:ea typeface="Meiryo UI" panose="020B0604030504040204" pitchFamily="50" charset="-128"/>
              </a:rPr>
              <a:t>ください。</a:t>
            </a:r>
            <a:endParaRPr lang="ja-JP" altLang="ja-JP"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3353041-DAE5-DCD3-A70A-D7F4F7501994}"/>
              </a:ext>
            </a:extLst>
          </p:cNvPr>
          <p:cNvSpPr>
            <a:spLocks noGrp="1"/>
          </p:cNvSpPr>
          <p:nvPr>
            <p:ph type="title"/>
          </p:nvPr>
        </p:nvSpPr>
        <p:spPr/>
        <p:txBody>
          <a:bodyPr/>
          <a:lstStyle/>
          <a:p>
            <a:r>
              <a:rPr lang="ja-JP" altLang="en-US" dirty="0"/>
              <a:t>４．今後の海外展開計画</a:t>
            </a:r>
            <a:endParaRPr kumimoji="1" lang="ja-JP" altLang="en-US" dirty="0"/>
          </a:p>
        </p:txBody>
      </p:sp>
      <p:sp>
        <p:nvSpPr>
          <p:cNvPr id="3" name="スライド番号プレースホルダー 2">
            <a:extLst>
              <a:ext uri="{FF2B5EF4-FFF2-40B4-BE49-F238E27FC236}">
                <a16:creationId xmlns:a16="http://schemas.microsoft.com/office/drawing/2014/main" id="{CB643F2D-8859-0DBB-6C3E-1E78FCBD39A2}"/>
              </a:ext>
            </a:extLst>
          </p:cNvPr>
          <p:cNvSpPr>
            <a:spLocks noGrp="1"/>
          </p:cNvSpPr>
          <p:nvPr>
            <p:ph type="sldNum" sz="quarter" idx="12"/>
          </p:nvPr>
        </p:nvSpPr>
        <p:spPr/>
        <p:txBody>
          <a:bodyPr/>
          <a:lstStyle/>
          <a:p>
            <a:fld id="{00C71587-5D02-485B-A7DF-13A73A82C294}" type="slidenum">
              <a:rPr kumimoji="1" lang="ja-JP" altLang="en-US" smtClean="0"/>
              <a:t>11</a:t>
            </a:fld>
            <a:endParaRPr kumimoji="1" lang="ja-JP" altLang="en-US"/>
          </a:p>
        </p:txBody>
      </p:sp>
    </p:spTree>
    <p:extLst>
      <p:ext uri="{BB962C8B-B14F-4D97-AF65-F5344CB8AC3E}">
        <p14:creationId xmlns:p14="http://schemas.microsoft.com/office/powerpoint/2010/main" val="3188263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838200" y="365125"/>
            <a:ext cx="10515600" cy="1325563"/>
          </a:xfrm>
        </p:spPr>
        <p:txBody>
          <a:bodyPr/>
          <a:lstStyle/>
          <a:p>
            <a:r>
              <a:rPr lang="ja-JP" altLang="en-US" dirty="0"/>
              <a:t>５．資金調達の実績及び計画</a:t>
            </a:r>
            <a:endParaRPr kumimoji="1" lang="ja-JP" altLang="en-US" dirty="0"/>
          </a:p>
        </p:txBody>
      </p:sp>
      <p:sp>
        <p:nvSpPr>
          <p:cNvPr id="8" name="テキスト ボックス 7"/>
          <p:cNvSpPr txBox="1"/>
          <p:nvPr/>
        </p:nvSpPr>
        <p:spPr>
          <a:xfrm>
            <a:off x="838200" y="1468954"/>
            <a:ext cx="89154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現在の資金調達の実績及び今後の計画</a:t>
            </a:r>
            <a:r>
              <a:rPr lang="ja-JP" altLang="ja-JP" i="1" dirty="0">
                <a:latin typeface="Meiryo UI" panose="020B0604030504040204" pitchFamily="50" charset="-128"/>
                <a:ea typeface="Meiryo UI" panose="020B0604030504040204" pitchFamily="50" charset="-128"/>
              </a:rPr>
              <a:t>について記載</a:t>
            </a:r>
            <a:r>
              <a:rPr lang="ja-JP" altLang="en-US" i="1" dirty="0">
                <a:latin typeface="Meiryo UI" panose="020B0604030504040204" pitchFamily="50" charset="-128"/>
                <a:ea typeface="Meiryo UI" panose="020B0604030504040204" pitchFamily="50" charset="-128"/>
              </a:rPr>
              <a:t>して</a:t>
            </a:r>
            <a:r>
              <a:rPr lang="ja-JP" altLang="ja-JP" i="1" dirty="0">
                <a:latin typeface="Meiryo UI" panose="020B0604030504040204" pitchFamily="50" charset="-128"/>
                <a:ea typeface="Meiryo UI" panose="020B0604030504040204" pitchFamily="50" charset="-128"/>
              </a:rPr>
              <a:t>ください。</a:t>
            </a:r>
            <a:endParaRPr lang="en-US" altLang="ja-JP" i="1" dirty="0">
              <a:latin typeface="Meiryo UI" panose="020B0604030504040204" pitchFamily="50" charset="-128"/>
              <a:ea typeface="Meiryo UI" panose="020B0604030504040204" pitchFamily="50" charset="-128"/>
            </a:endParaRPr>
          </a:p>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エクイティファイナンスを視野に入れた資金計画としてください。</a:t>
            </a:r>
            <a:endParaRPr lang="ja-JP" altLang="en-US"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CD37213-AB22-C228-763E-19FFEDF18ED2}"/>
              </a:ext>
            </a:extLst>
          </p:cNvPr>
          <p:cNvSpPr>
            <a:spLocks noGrp="1"/>
          </p:cNvSpPr>
          <p:nvPr>
            <p:ph type="sldNum" sz="quarter" idx="12"/>
          </p:nvPr>
        </p:nvSpPr>
        <p:spPr/>
        <p:txBody>
          <a:bodyPr/>
          <a:lstStyle/>
          <a:p>
            <a:fld id="{00C71587-5D02-485B-A7DF-13A73A82C294}" type="slidenum">
              <a:rPr kumimoji="1" lang="ja-JP" altLang="en-US" smtClean="0"/>
              <a:t>12</a:t>
            </a:fld>
            <a:endParaRPr kumimoji="1" lang="ja-JP" altLang="en-US"/>
          </a:p>
        </p:txBody>
      </p:sp>
      <p:graphicFrame>
        <p:nvGraphicFramePr>
          <p:cNvPr id="3" name="表 2">
            <a:extLst>
              <a:ext uri="{FF2B5EF4-FFF2-40B4-BE49-F238E27FC236}">
                <a16:creationId xmlns:a16="http://schemas.microsoft.com/office/drawing/2014/main" id="{2549FDF2-6284-5A72-BD0D-269930931237}"/>
              </a:ext>
            </a:extLst>
          </p:cNvPr>
          <p:cNvGraphicFramePr>
            <a:graphicFrameLocks noGrp="1"/>
          </p:cNvGraphicFramePr>
          <p:nvPr>
            <p:extLst>
              <p:ext uri="{D42A27DB-BD31-4B8C-83A1-F6EECF244321}">
                <p14:modId xmlns:p14="http://schemas.microsoft.com/office/powerpoint/2010/main" val="495421923"/>
              </p:ext>
            </p:extLst>
          </p:nvPr>
        </p:nvGraphicFramePr>
        <p:xfrm>
          <a:off x="947653" y="2592145"/>
          <a:ext cx="10260000" cy="1341120"/>
        </p:xfrm>
        <a:graphic>
          <a:graphicData uri="http://schemas.openxmlformats.org/drawingml/2006/table">
            <a:tbl>
              <a:tblPr firstRow="1" bandRow="1">
                <a:tableStyleId>{5940675A-B579-460E-94D1-54222C63F5DA}</a:tableStyleId>
              </a:tblPr>
              <a:tblGrid>
                <a:gridCol w="3240000">
                  <a:extLst>
                    <a:ext uri="{9D8B030D-6E8A-4147-A177-3AD203B41FA5}">
                      <a16:colId xmlns:a16="http://schemas.microsoft.com/office/drawing/2014/main" val="1015840581"/>
                    </a:ext>
                  </a:extLst>
                </a:gridCol>
                <a:gridCol w="1548000">
                  <a:extLst>
                    <a:ext uri="{9D8B030D-6E8A-4147-A177-3AD203B41FA5}">
                      <a16:colId xmlns:a16="http://schemas.microsoft.com/office/drawing/2014/main" val="2055512342"/>
                    </a:ext>
                  </a:extLst>
                </a:gridCol>
                <a:gridCol w="2160000">
                  <a:extLst>
                    <a:ext uri="{9D8B030D-6E8A-4147-A177-3AD203B41FA5}">
                      <a16:colId xmlns:a16="http://schemas.microsoft.com/office/drawing/2014/main" val="1792760999"/>
                    </a:ext>
                  </a:extLst>
                </a:gridCol>
                <a:gridCol w="3312000">
                  <a:extLst>
                    <a:ext uri="{9D8B030D-6E8A-4147-A177-3AD203B41FA5}">
                      <a16:colId xmlns:a16="http://schemas.microsoft.com/office/drawing/2014/main" val="684920047"/>
                    </a:ext>
                  </a:extLst>
                </a:gridCol>
              </a:tblGrid>
              <a:tr h="0">
                <a:tc>
                  <a:txBody>
                    <a:bodyPr/>
                    <a:lstStyle/>
                    <a:p>
                      <a:pPr algn="ctr"/>
                      <a:r>
                        <a:rPr kumimoji="1" lang="en-US" altLang="ja-JP" sz="1600" dirty="0">
                          <a:latin typeface="Meiryo UI" panose="020B0604030504040204" pitchFamily="50" charset="-128"/>
                          <a:ea typeface="Meiryo UI" panose="020B0604030504040204" pitchFamily="50" charset="-128"/>
                        </a:rPr>
                        <a:t>VC</a:t>
                      </a:r>
                      <a:r>
                        <a:rPr kumimoji="1" lang="ja-JP" altLang="en-US" sz="1600" dirty="0">
                          <a:latin typeface="Meiryo UI" panose="020B0604030504040204" pitchFamily="50" charset="-128"/>
                          <a:ea typeface="Meiryo UI" panose="020B0604030504040204" pitchFamily="50" charset="-128"/>
                        </a:rPr>
                        <a:t>、ファンド等の名称</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調達日</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調達額（千円）</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特記事項</a:t>
                      </a:r>
                    </a:p>
                  </a:txBody>
                  <a:tcPr anchor="ctr">
                    <a:solidFill>
                      <a:schemeClr val="bg1">
                        <a:lumMod val="85000"/>
                      </a:schemeClr>
                    </a:solidFill>
                  </a:tcPr>
                </a:tc>
                <a:extLst>
                  <a:ext uri="{0D108BD9-81ED-4DB2-BD59-A6C34878D82A}">
                    <a16:rowId xmlns:a16="http://schemas.microsoft.com/office/drawing/2014/main" val="123340156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0070C0"/>
                          </a:solidFill>
                          <a:latin typeface="Meiryo UI" panose="020B0604030504040204" pitchFamily="50" charset="-128"/>
                          <a:ea typeface="Meiryo UI" panose="020B0604030504040204" pitchFamily="50" charset="-128"/>
                        </a:rPr>
                        <a:t>（例）</a:t>
                      </a:r>
                      <a:r>
                        <a:rPr kumimoji="1" lang="ja-JP" altLang="en-US" sz="1600" dirty="0">
                          <a:latin typeface="Meiryo UI" panose="020B0604030504040204" pitchFamily="50" charset="-128"/>
                          <a:ea typeface="Meiryo UI" panose="020B0604030504040204" pitchFamily="50" charset="-128"/>
                        </a:rPr>
                        <a:t>◆◆</a:t>
                      </a:r>
                    </a:p>
                  </a:txBody>
                  <a:tcPr anchor="ctr"/>
                </a:tc>
                <a:tc>
                  <a:txBody>
                    <a:bodyPr/>
                    <a:lstStyle/>
                    <a:p>
                      <a:r>
                        <a:rPr kumimoji="1" lang="en-US" altLang="ja-JP" sz="1600" dirty="0">
                          <a:latin typeface="Meiryo UI" panose="020B0604030504040204" pitchFamily="50" charset="-128"/>
                          <a:ea typeface="Meiryo UI" panose="020B0604030504040204" pitchFamily="50" charset="-128"/>
                        </a:rPr>
                        <a:t>R5.12.1</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r>
                        <a:rPr kumimoji="1" lang="en-US" altLang="ja-JP" sz="1600" dirty="0">
                          <a:latin typeface="Meiryo UI" panose="020B0604030504040204" pitchFamily="50" charset="-128"/>
                          <a:ea typeface="Meiryo UI" panose="020B0604030504040204" pitchFamily="50" charset="-128"/>
                        </a:rPr>
                        <a:t>30,000</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75427136"/>
                  </a:ext>
                </a:extLst>
              </a:tr>
              <a:tr h="0">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28956169"/>
                  </a:ext>
                </a:extLst>
              </a:tr>
              <a:tr h="0">
                <a:tc>
                  <a:txBody>
                    <a:bodyPr/>
                    <a:lstStyle/>
                    <a:p>
                      <a:endParaRPr kumimoji="1" lang="en-US" altLang="ja-JP"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1801046"/>
                  </a:ext>
                </a:extLst>
              </a:tr>
            </a:tbl>
          </a:graphicData>
        </a:graphic>
      </p:graphicFrame>
      <p:sp>
        <p:nvSpPr>
          <p:cNvPr id="4" name="テキスト ボックス 3">
            <a:extLst>
              <a:ext uri="{FF2B5EF4-FFF2-40B4-BE49-F238E27FC236}">
                <a16:creationId xmlns:a16="http://schemas.microsoft.com/office/drawing/2014/main" id="{E8C86182-0135-BA00-1AB7-5D9DAC9562E1}"/>
              </a:ext>
            </a:extLst>
          </p:cNvPr>
          <p:cNvSpPr txBox="1"/>
          <p:nvPr/>
        </p:nvSpPr>
        <p:spPr>
          <a:xfrm>
            <a:off x="838200" y="2169049"/>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（１）実績</a:t>
            </a:r>
            <a:endParaRPr lang="en-US" altLang="ja-JP" dirty="0">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CFF2C985-2541-B894-2D81-C7780A74D9E8}"/>
              </a:ext>
            </a:extLst>
          </p:cNvPr>
          <p:cNvGraphicFramePr>
            <a:graphicFrameLocks noGrp="1"/>
          </p:cNvGraphicFramePr>
          <p:nvPr>
            <p:extLst>
              <p:ext uri="{D42A27DB-BD31-4B8C-83A1-F6EECF244321}">
                <p14:modId xmlns:p14="http://schemas.microsoft.com/office/powerpoint/2010/main" val="1994050266"/>
              </p:ext>
            </p:extLst>
          </p:nvPr>
        </p:nvGraphicFramePr>
        <p:xfrm>
          <a:off x="929653" y="4668416"/>
          <a:ext cx="10296000" cy="1341120"/>
        </p:xfrm>
        <a:graphic>
          <a:graphicData uri="http://schemas.openxmlformats.org/drawingml/2006/table">
            <a:tbl>
              <a:tblPr firstRow="1" bandRow="1">
                <a:tableStyleId>{5940675A-B579-460E-94D1-54222C63F5DA}</a:tableStyleId>
              </a:tblPr>
              <a:tblGrid>
                <a:gridCol w="3276000">
                  <a:extLst>
                    <a:ext uri="{9D8B030D-6E8A-4147-A177-3AD203B41FA5}">
                      <a16:colId xmlns:a16="http://schemas.microsoft.com/office/drawing/2014/main" val="1015840581"/>
                    </a:ext>
                  </a:extLst>
                </a:gridCol>
                <a:gridCol w="1548000">
                  <a:extLst>
                    <a:ext uri="{9D8B030D-6E8A-4147-A177-3AD203B41FA5}">
                      <a16:colId xmlns:a16="http://schemas.microsoft.com/office/drawing/2014/main" val="2055512342"/>
                    </a:ext>
                  </a:extLst>
                </a:gridCol>
                <a:gridCol w="2160000">
                  <a:extLst>
                    <a:ext uri="{9D8B030D-6E8A-4147-A177-3AD203B41FA5}">
                      <a16:colId xmlns:a16="http://schemas.microsoft.com/office/drawing/2014/main" val="1792760999"/>
                    </a:ext>
                  </a:extLst>
                </a:gridCol>
                <a:gridCol w="3312000">
                  <a:extLst>
                    <a:ext uri="{9D8B030D-6E8A-4147-A177-3AD203B41FA5}">
                      <a16:colId xmlns:a16="http://schemas.microsoft.com/office/drawing/2014/main" val="684920047"/>
                    </a:ext>
                  </a:extLst>
                </a:gridCol>
              </a:tblGrid>
              <a:tr h="0">
                <a:tc>
                  <a:txBody>
                    <a:bodyPr/>
                    <a:lstStyle/>
                    <a:p>
                      <a:pPr algn="ctr"/>
                      <a:r>
                        <a:rPr kumimoji="1" lang="en-US" altLang="ja-JP" sz="1600" dirty="0">
                          <a:latin typeface="Meiryo UI" panose="020B0604030504040204" pitchFamily="50" charset="-128"/>
                          <a:ea typeface="Meiryo UI" panose="020B0604030504040204" pitchFamily="50" charset="-128"/>
                        </a:rPr>
                        <a:t>VC</a:t>
                      </a:r>
                      <a:r>
                        <a:rPr kumimoji="1" lang="ja-JP" altLang="en-US" sz="1600" dirty="0">
                          <a:latin typeface="Meiryo UI" panose="020B0604030504040204" pitchFamily="50" charset="-128"/>
                          <a:ea typeface="Meiryo UI" panose="020B0604030504040204" pitchFamily="50" charset="-128"/>
                        </a:rPr>
                        <a:t>、ファンド等の名称</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調達予定日</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調達額（千円）</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特記事項（面談実績・予定など）</a:t>
                      </a:r>
                      <a:endParaRPr kumimoji="1" lang="en-US" altLang="ja-JP" sz="1600" dirty="0">
                        <a:latin typeface="Meiryo UI" panose="020B0604030504040204" pitchFamily="50" charset="-128"/>
                        <a:ea typeface="Meiryo UI" panose="020B0604030504040204" pitchFamily="50" charset="-128"/>
                      </a:endParaRPr>
                    </a:p>
                  </a:txBody>
                  <a:tcPr anchor="ctr">
                    <a:solidFill>
                      <a:schemeClr val="bg1">
                        <a:lumMod val="85000"/>
                      </a:schemeClr>
                    </a:solidFill>
                  </a:tcPr>
                </a:tc>
                <a:extLst>
                  <a:ext uri="{0D108BD9-81ED-4DB2-BD59-A6C34878D82A}">
                    <a16:rowId xmlns:a16="http://schemas.microsoft.com/office/drawing/2014/main" val="123340156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0070C0"/>
                          </a:solidFill>
                          <a:latin typeface="Meiryo UI" panose="020B0604030504040204" pitchFamily="50" charset="-128"/>
                          <a:ea typeface="Meiryo UI" panose="020B0604030504040204" pitchFamily="50" charset="-128"/>
                        </a:rPr>
                        <a:t>（例）</a:t>
                      </a:r>
                      <a:r>
                        <a:rPr kumimoji="1" lang="ja-JP" altLang="en-US" sz="1600" dirty="0">
                          <a:latin typeface="Meiryo UI" panose="020B0604030504040204" pitchFamily="50" charset="-128"/>
                          <a:ea typeface="Meiryo UI" panose="020B0604030504040204" pitchFamily="50" charset="-128"/>
                        </a:rPr>
                        <a:t>○○</a:t>
                      </a:r>
                    </a:p>
                  </a:txBody>
                  <a:tcPr anchor="ctr"/>
                </a:tc>
                <a:tc>
                  <a:txBody>
                    <a:bodyPr/>
                    <a:lstStyle/>
                    <a:p>
                      <a:r>
                        <a:rPr kumimoji="1" lang="en-US" altLang="ja-JP" sz="1600" dirty="0">
                          <a:latin typeface="Meiryo UI" panose="020B0604030504040204" pitchFamily="50" charset="-128"/>
                          <a:ea typeface="Meiryo UI" panose="020B0604030504040204" pitchFamily="50" charset="-128"/>
                        </a:rPr>
                        <a:t>R7.7.1</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r>
                        <a:rPr kumimoji="1" lang="en-US" altLang="ja-JP" sz="1600">
                          <a:latin typeface="Meiryo UI" panose="020B0604030504040204" pitchFamily="50" charset="-128"/>
                          <a:ea typeface="Meiryo UI" panose="020B0604030504040204" pitchFamily="50" charset="-128"/>
                        </a:rPr>
                        <a:t>50,000</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r>
                        <a:rPr kumimoji="1" lang="ja-JP" altLang="en-US" sz="1600" dirty="0">
                          <a:latin typeface="Meiryo UI" panose="020B0604030504040204" pitchFamily="50" charset="-128"/>
                          <a:ea typeface="Meiryo UI" panose="020B0604030504040204" pitchFamily="50" charset="-128"/>
                        </a:rPr>
                        <a:t>面談済み、投資契約手続き中</a:t>
                      </a:r>
                    </a:p>
                  </a:txBody>
                  <a:tcPr anchor="ctr"/>
                </a:tc>
                <a:extLst>
                  <a:ext uri="{0D108BD9-81ED-4DB2-BD59-A6C34878D82A}">
                    <a16:rowId xmlns:a16="http://schemas.microsoft.com/office/drawing/2014/main" val="3375427136"/>
                  </a:ext>
                </a:extLst>
              </a:tr>
              <a:tr h="0">
                <a:tc>
                  <a:txBody>
                    <a:bodyPr/>
                    <a:lstStyle/>
                    <a:p>
                      <a:r>
                        <a:rPr kumimoji="1" lang="ja-JP" altLang="en-US" sz="1600" dirty="0">
                          <a:solidFill>
                            <a:srgbClr val="0070C0"/>
                          </a:solidFill>
                          <a:latin typeface="Meiryo UI" panose="020B0604030504040204" pitchFamily="50" charset="-128"/>
                          <a:ea typeface="Meiryo UI" panose="020B0604030504040204" pitchFamily="50" charset="-128"/>
                        </a:rPr>
                        <a:t>（例）</a:t>
                      </a:r>
                      <a:r>
                        <a:rPr kumimoji="1" lang="ja-JP" altLang="en-US" sz="1600" dirty="0">
                          <a:latin typeface="Meiryo UI" panose="020B0604030504040204" pitchFamily="50" charset="-128"/>
                          <a:ea typeface="Meiryo UI" panose="020B0604030504040204" pitchFamily="50" charset="-128"/>
                        </a:rPr>
                        <a:t>■■</a:t>
                      </a:r>
                    </a:p>
                  </a:txBody>
                  <a:tcPr anchor="ctr"/>
                </a:tc>
                <a:tc>
                  <a:txBody>
                    <a:bodyPr/>
                    <a:lstStyle/>
                    <a:p>
                      <a:r>
                        <a:rPr kumimoji="1" lang="ja-JP" altLang="en-US" sz="1600" dirty="0">
                          <a:latin typeface="Meiryo UI" panose="020B0604030504040204" pitchFamily="50" charset="-128"/>
                          <a:ea typeface="Meiryo UI" panose="020B0604030504040204" pitchFamily="50" charset="-128"/>
                        </a:rPr>
                        <a:t>未定</a:t>
                      </a:r>
                    </a:p>
                  </a:txBody>
                  <a:tcPr anchor="ctr"/>
                </a:tc>
                <a:tc>
                  <a:txBody>
                    <a:bodyPr/>
                    <a:lstStyle/>
                    <a:p>
                      <a:r>
                        <a:rPr kumimoji="1" lang="ja-JP" altLang="en-US" sz="1600" dirty="0">
                          <a:latin typeface="Meiryo UI" panose="020B0604030504040204" pitchFamily="50" charset="-128"/>
                          <a:ea typeface="Meiryo UI" panose="020B0604030504040204" pitchFamily="50" charset="-128"/>
                        </a:rPr>
                        <a:t>未定</a:t>
                      </a:r>
                    </a:p>
                  </a:txBody>
                  <a:tcPr anchor="ctr"/>
                </a:tc>
                <a:tc>
                  <a:txBody>
                    <a:bodyPr/>
                    <a:lstStyle/>
                    <a:p>
                      <a:r>
                        <a:rPr kumimoji="1" lang="en-US" altLang="ja-JP" sz="1600" dirty="0">
                          <a:latin typeface="Meiryo UI" panose="020B0604030504040204" pitchFamily="50" charset="-128"/>
                          <a:ea typeface="Meiryo UI" panose="020B0604030504040204" pitchFamily="50" charset="-128"/>
                        </a:rPr>
                        <a:t>R</a:t>
                      </a:r>
                      <a:r>
                        <a:rPr kumimoji="1" lang="ja-JP" altLang="en-US" sz="1600" dirty="0">
                          <a:latin typeface="Meiryo UI" panose="020B0604030504040204" pitchFamily="50" charset="-128"/>
                          <a:ea typeface="Meiryo UI" panose="020B0604030504040204" pitchFamily="50" charset="-128"/>
                        </a:rPr>
                        <a:t>●</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a:t>
                      </a:r>
                      <a:r>
                        <a:rPr kumimoji="1" lang="ja-JP" altLang="en-US" sz="1600">
                          <a:latin typeface="Meiryo UI" panose="020B0604030504040204" pitchFamily="50" charset="-128"/>
                          <a:ea typeface="Meiryo UI" panose="020B0604030504040204" pitchFamily="50" charset="-128"/>
                        </a:rPr>
                        <a:t>面談予定、面談調整中</a:t>
                      </a:r>
                      <a:endParaRPr kumimoji="1" lang="en-US" altLang="ja-JP"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28956169"/>
                  </a:ext>
                </a:extLst>
              </a:tr>
              <a:tr h="0">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1801046"/>
                  </a:ext>
                </a:extLst>
              </a:tr>
            </a:tbl>
          </a:graphicData>
        </a:graphic>
      </p:graphicFrame>
      <p:sp>
        <p:nvSpPr>
          <p:cNvPr id="6" name="テキスト ボックス 5">
            <a:extLst>
              <a:ext uri="{FF2B5EF4-FFF2-40B4-BE49-F238E27FC236}">
                <a16:creationId xmlns:a16="http://schemas.microsoft.com/office/drawing/2014/main" id="{96BAEA64-61FB-3D6C-8ABF-2F771F01A2B8}"/>
              </a:ext>
            </a:extLst>
          </p:cNvPr>
          <p:cNvSpPr txBox="1"/>
          <p:nvPr/>
        </p:nvSpPr>
        <p:spPr>
          <a:xfrm>
            <a:off x="822651" y="4262219"/>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（２）今後の計画</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34211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６</a:t>
            </a:r>
            <a:r>
              <a:rPr lang="en-US" altLang="ja-JP" dirty="0"/>
              <a:t>.</a:t>
            </a:r>
            <a:r>
              <a:rPr lang="ja-JP" altLang="en-US" dirty="0"/>
              <a:t>　その他（任意）</a:t>
            </a:r>
            <a:endParaRPr kumimoji="1" lang="ja-JP" altLang="en-US" dirty="0"/>
          </a:p>
        </p:txBody>
      </p:sp>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その他、特に伝えておきたいことやアピールしたいこと等があれば記載してください。</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74A08FD-BA4C-9F61-9957-F373403A476C}"/>
              </a:ext>
            </a:extLst>
          </p:cNvPr>
          <p:cNvSpPr>
            <a:spLocks noGrp="1"/>
          </p:cNvSpPr>
          <p:nvPr>
            <p:ph type="sldNum" sz="quarter" idx="12"/>
          </p:nvPr>
        </p:nvSpPr>
        <p:spPr/>
        <p:txBody>
          <a:bodyPr/>
          <a:lstStyle/>
          <a:p>
            <a:fld id="{00C71587-5D02-485B-A7DF-13A73A82C294}" type="slidenum">
              <a:rPr kumimoji="1" lang="ja-JP" altLang="en-US" smtClean="0"/>
              <a:t>13</a:t>
            </a:fld>
            <a:endParaRPr kumimoji="1" lang="ja-JP" altLang="en-US"/>
          </a:p>
        </p:txBody>
      </p:sp>
    </p:spTree>
    <p:extLst>
      <p:ext uri="{BB962C8B-B14F-4D97-AF65-F5344CB8AC3E}">
        <p14:creationId xmlns:p14="http://schemas.microsoft.com/office/powerpoint/2010/main" val="563008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838200" y="365125"/>
            <a:ext cx="10515600" cy="1325563"/>
          </a:xfrm>
        </p:spPr>
        <p:txBody>
          <a:bodyPr/>
          <a:lstStyle/>
          <a:p>
            <a:r>
              <a:rPr lang="ja-JP" altLang="en-US" dirty="0"/>
              <a:t>１．申請者概要</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174992802"/>
              </p:ext>
            </p:extLst>
          </p:nvPr>
        </p:nvGraphicFramePr>
        <p:xfrm>
          <a:off x="958850" y="1770201"/>
          <a:ext cx="10293350" cy="579120"/>
        </p:xfrm>
        <a:graphic>
          <a:graphicData uri="http://schemas.openxmlformats.org/drawingml/2006/table">
            <a:tbl>
              <a:tblPr firstRow="1" bandRow="1">
                <a:tableStyleId>{5940675A-B579-460E-94D1-54222C63F5DA}</a:tableStyleId>
              </a:tblPr>
              <a:tblGrid>
                <a:gridCol w="2280739">
                  <a:extLst>
                    <a:ext uri="{9D8B030D-6E8A-4147-A177-3AD203B41FA5}">
                      <a16:colId xmlns:a16="http://schemas.microsoft.com/office/drawing/2014/main" val="1015840581"/>
                    </a:ext>
                  </a:extLst>
                </a:gridCol>
                <a:gridCol w="2403565">
                  <a:extLst>
                    <a:ext uri="{9D8B030D-6E8A-4147-A177-3AD203B41FA5}">
                      <a16:colId xmlns:a16="http://schemas.microsoft.com/office/drawing/2014/main" val="2055512342"/>
                    </a:ext>
                  </a:extLst>
                </a:gridCol>
                <a:gridCol w="3161212">
                  <a:extLst>
                    <a:ext uri="{9D8B030D-6E8A-4147-A177-3AD203B41FA5}">
                      <a16:colId xmlns:a16="http://schemas.microsoft.com/office/drawing/2014/main" val="2297307333"/>
                    </a:ext>
                  </a:extLst>
                </a:gridCol>
                <a:gridCol w="2447834">
                  <a:extLst>
                    <a:ext uri="{9D8B030D-6E8A-4147-A177-3AD203B41FA5}">
                      <a16:colId xmlns:a16="http://schemas.microsoft.com/office/drawing/2014/main" val="638876779"/>
                    </a:ext>
                  </a:extLst>
                </a:gridCol>
              </a:tblGrid>
              <a:tr h="324317">
                <a:tc>
                  <a:txBody>
                    <a:bodyPr/>
                    <a:lstStyle/>
                    <a:p>
                      <a:r>
                        <a:rPr kumimoji="1" lang="ja-JP" altLang="en-US" sz="1600" dirty="0">
                          <a:latin typeface="Meiryo UI" panose="020B0604030504040204" pitchFamily="50" charset="-128"/>
                          <a:ea typeface="Meiryo UI" panose="020B0604030504040204" pitchFamily="50" charset="-128"/>
                        </a:rPr>
                        <a:t>従業員数</a:t>
                      </a:r>
                    </a:p>
                  </a:txBody>
                  <a:tcPr anchor="ctr"/>
                </a:tc>
                <a:tc>
                  <a:txBody>
                    <a:bodyPr/>
                    <a:lstStyle/>
                    <a:p>
                      <a:r>
                        <a:rPr kumimoji="1" lang="ja-JP" altLang="en-US" sz="1600" dirty="0">
                          <a:latin typeface="Meiryo UI" panose="020B0604030504040204" pitchFamily="50" charset="-128"/>
                          <a:ea typeface="Meiryo UI" panose="020B0604030504040204" pitchFamily="50" charset="-128"/>
                        </a:rPr>
                        <a:t>役員の人数　　　　　　　人</a:t>
                      </a:r>
                      <a:endParaRPr kumimoji="1" lang="en-US" altLang="ja-JP" sz="16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eiryo UI" panose="020B0604030504040204" pitchFamily="50" charset="-128"/>
                          <a:ea typeface="Meiryo UI" panose="020B0604030504040204" pitchFamily="50" charset="-128"/>
                        </a:rPr>
                        <a:t>代表者以外の従業員数　　　人</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（内、家族）　　　　　　（　　人）</a:t>
                      </a:r>
                      <a:endParaRPr kumimoji="1" lang="en-US" altLang="ja-JP" sz="16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eiryo UI" panose="020B0604030504040204" pitchFamily="50" charset="-128"/>
                          <a:ea typeface="Meiryo UI" panose="020B0604030504040204" pitchFamily="50" charset="-128"/>
                        </a:rPr>
                        <a:t>パート・アルバイト　　　　人</a:t>
                      </a:r>
                      <a:endParaRPr kumimoji="1" lang="en-US" altLang="ja-JP" sz="16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93505737"/>
                  </a:ext>
                </a:extLst>
              </a:tr>
            </a:tbl>
          </a:graphicData>
        </a:graphic>
      </p:graphicFrame>
      <p:sp>
        <p:nvSpPr>
          <p:cNvPr id="6" name="テキスト ボックス 5"/>
          <p:cNvSpPr txBox="1"/>
          <p:nvPr/>
        </p:nvSpPr>
        <p:spPr>
          <a:xfrm>
            <a:off x="838200" y="1375594"/>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（１）事業者の従業員数等</a:t>
            </a:r>
            <a:endParaRPr lang="en-US" altLang="ja-JP"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4BA056AB-D2E4-257E-1D93-F7C6DA6EF5E8}"/>
              </a:ext>
            </a:extLst>
          </p:cNvPr>
          <p:cNvSpPr>
            <a:spLocks noGrp="1"/>
          </p:cNvSpPr>
          <p:nvPr>
            <p:ph type="sldNum" sz="quarter" idx="12"/>
          </p:nvPr>
        </p:nvSpPr>
        <p:spPr/>
        <p:txBody>
          <a:bodyPr/>
          <a:lstStyle/>
          <a:p>
            <a:fld id="{00C71587-5D02-485B-A7DF-13A73A82C294}" type="slidenum">
              <a:rPr kumimoji="1" lang="ja-JP" altLang="en-US" smtClean="0"/>
              <a:t>2</a:t>
            </a:fld>
            <a:endParaRPr kumimoji="1" lang="ja-JP" altLang="en-US"/>
          </a:p>
        </p:txBody>
      </p:sp>
      <p:sp>
        <p:nvSpPr>
          <p:cNvPr id="3" name="テキスト ボックス 2">
            <a:extLst>
              <a:ext uri="{FF2B5EF4-FFF2-40B4-BE49-F238E27FC236}">
                <a16:creationId xmlns:a16="http://schemas.microsoft.com/office/drawing/2014/main" id="{45F34C0F-1BF1-260E-74D7-2EA4D3D2E374}"/>
              </a:ext>
            </a:extLst>
          </p:cNvPr>
          <p:cNvSpPr txBox="1"/>
          <p:nvPr/>
        </p:nvSpPr>
        <p:spPr>
          <a:xfrm>
            <a:off x="838200" y="2577137"/>
            <a:ext cx="1116977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（２）代表者の情報</a:t>
            </a:r>
            <a:endParaRPr lang="en-US" altLang="ja-JP" dirty="0">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8BA92BF1-783E-EA51-6BAC-4FEBF00B74D7}"/>
              </a:ext>
            </a:extLst>
          </p:cNvPr>
          <p:cNvGraphicFramePr>
            <a:graphicFrameLocks noGrp="1"/>
          </p:cNvGraphicFramePr>
          <p:nvPr>
            <p:extLst>
              <p:ext uri="{D42A27DB-BD31-4B8C-83A1-F6EECF244321}">
                <p14:modId xmlns:p14="http://schemas.microsoft.com/office/powerpoint/2010/main" val="2801471238"/>
              </p:ext>
            </p:extLst>
          </p:nvPr>
        </p:nvGraphicFramePr>
        <p:xfrm>
          <a:off x="958850" y="2978680"/>
          <a:ext cx="10293350" cy="3060000"/>
        </p:xfrm>
        <a:graphic>
          <a:graphicData uri="http://schemas.openxmlformats.org/drawingml/2006/table">
            <a:tbl>
              <a:tblPr firstRow="1" bandRow="1">
                <a:tableStyleId>{5940675A-B579-460E-94D1-54222C63F5DA}</a:tableStyleId>
              </a:tblPr>
              <a:tblGrid>
                <a:gridCol w="2280739">
                  <a:extLst>
                    <a:ext uri="{9D8B030D-6E8A-4147-A177-3AD203B41FA5}">
                      <a16:colId xmlns:a16="http://schemas.microsoft.com/office/drawing/2014/main" val="1015840581"/>
                    </a:ext>
                  </a:extLst>
                </a:gridCol>
                <a:gridCol w="8012611">
                  <a:extLst>
                    <a:ext uri="{9D8B030D-6E8A-4147-A177-3AD203B41FA5}">
                      <a16:colId xmlns:a16="http://schemas.microsoft.com/office/drawing/2014/main" val="2055512342"/>
                    </a:ext>
                  </a:extLst>
                </a:gridCol>
              </a:tblGrid>
              <a:tr h="3060000">
                <a:tc>
                  <a:txBody>
                    <a:bodyPr/>
                    <a:lstStyle/>
                    <a:p>
                      <a:r>
                        <a:rPr kumimoji="1" lang="ja-JP" altLang="en-US" sz="1600" dirty="0">
                          <a:latin typeface="Meiryo UI" panose="020B0604030504040204" pitchFamily="50" charset="-128"/>
                          <a:ea typeface="Meiryo UI" panose="020B0604030504040204" pitchFamily="50" charset="-128"/>
                        </a:rPr>
                        <a:t>過去の経歴・経験</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起業までの経緯　等</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（起業に至った背景、起業への思い等についても記載してください。）</a:t>
                      </a:r>
                      <a:endParaRPr kumimoji="1" lang="en-US" altLang="ja-JP"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1801046"/>
                  </a:ext>
                </a:extLst>
              </a:tr>
            </a:tbl>
          </a:graphicData>
        </a:graphic>
      </p:graphicFrame>
    </p:spTree>
    <p:extLst>
      <p:ext uri="{BB962C8B-B14F-4D97-AF65-F5344CB8AC3E}">
        <p14:creationId xmlns:p14="http://schemas.microsoft.com/office/powerpoint/2010/main" val="108316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１．申請者概要</a:t>
            </a:r>
            <a:endParaRPr kumimoji="1" lang="ja-JP" altLang="en-US" dirty="0"/>
          </a:p>
        </p:txBody>
      </p:sp>
      <p:sp>
        <p:nvSpPr>
          <p:cNvPr id="9" name="テキスト ボックス 8"/>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（３）組織体制</a:t>
            </a:r>
            <a:endParaRPr lang="en-US" altLang="ja-JP"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967592" y="1773436"/>
            <a:ext cx="108000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代表者、代表者以外の</a:t>
            </a:r>
            <a:r>
              <a:rPr lang="ja-JP" altLang="ja-JP" i="1" dirty="0">
                <a:latin typeface="Meiryo UI" panose="020B0604030504040204" pitchFamily="50" charset="-128"/>
                <a:ea typeface="Meiryo UI" panose="020B0604030504040204" pitchFamily="50" charset="-128"/>
              </a:rPr>
              <a:t>役員、従業員等のチームメンバー</a:t>
            </a:r>
            <a:r>
              <a:rPr lang="ja-JP" altLang="en-US" i="1" dirty="0">
                <a:latin typeface="Meiryo UI" panose="020B0604030504040204" pitchFamily="50" charset="-128"/>
                <a:ea typeface="Meiryo UI" panose="020B0604030504040204" pitchFamily="50" charset="-128"/>
              </a:rPr>
              <a:t>の体制・役割・</a:t>
            </a:r>
            <a:r>
              <a:rPr lang="ja-JP" altLang="ja-JP" i="1" dirty="0">
                <a:latin typeface="Meiryo UI" panose="020B0604030504040204" pitchFamily="50" charset="-128"/>
                <a:ea typeface="Meiryo UI" panose="020B0604030504040204" pitchFamily="50" charset="-128"/>
              </a:rPr>
              <a:t>バックグラウンド（</a:t>
            </a:r>
            <a:r>
              <a:rPr lang="ja-JP" altLang="en-US" i="1" dirty="0">
                <a:latin typeface="Meiryo UI" panose="020B0604030504040204" pitchFamily="50" charset="-128"/>
                <a:ea typeface="Meiryo UI" panose="020B0604030504040204" pitchFamily="50" charset="-128"/>
              </a:rPr>
              <a:t>職歴</a:t>
            </a:r>
            <a:r>
              <a:rPr lang="ja-JP" altLang="ja-JP" i="1" dirty="0">
                <a:latin typeface="Meiryo UI" panose="020B0604030504040204" pitchFamily="50" charset="-128"/>
                <a:ea typeface="Meiryo UI" panose="020B0604030504040204" pitchFamily="50" charset="-128"/>
              </a:rPr>
              <a:t>・研究歴・人脈</a:t>
            </a:r>
            <a:r>
              <a:rPr lang="ja-JP" altLang="en-US" i="1" dirty="0">
                <a:latin typeface="Meiryo UI" panose="020B0604030504040204" pitchFamily="50" charset="-128"/>
                <a:ea typeface="Meiryo UI" panose="020B0604030504040204" pitchFamily="50" charset="-128"/>
              </a:rPr>
              <a:t>など</a:t>
            </a:r>
            <a:r>
              <a:rPr lang="ja-JP"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について記載してください。特に、海外展開を推進するメンバーについて明らかにしてください。</a:t>
            </a:r>
            <a:endParaRPr kumimoji="1" lang="ja-JP" altLang="en-US"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CE1DB8A7-9859-31BA-B044-703B2D047D70}"/>
              </a:ext>
            </a:extLst>
          </p:cNvPr>
          <p:cNvSpPr>
            <a:spLocks noGrp="1"/>
          </p:cNvSpPr>
          <p:nvPr>
            <p:ph type="sldNum" sz="quarter" idx="12"/>
          </p:nvPr>
        </p:nvSpPr>
        <p:spPr/>
        <p:txBody>
          <a:bodyPr/>
          <a:lstStyle/>
          <a:p>
            <a:fld id="{00C71587-5D02-485B-A7DF-13A73A82C294}" type="slidenum">
              <a:rPr kumimoji="1" lang="ja-JP" altLang="en-US" smtClean="0"/>
              <a:t>3</a:t>
            </a:fld>
            <a:endParaRPr kumimoji="1" lang="ja-JP" altLang="en-US"/>
          </a:p>
        </p:txBody>
      </p:sp>
    </p:spTree>
    <p:extLst>
      <p:ext uri="{BB962C8B-B14F-4D97-AF65-F5344CB8AC3E}">
        <p14:creationId xmlns:p14="http://schemas.microsoft.com/office/powerpoint/2010/main" val="4006074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２．事業内容</a:t>
            </a:r>
            <a:endParaRPr kumimoji="1" lang="ja-JP" altLang="en-US" dirty="0"/>
          </a:p>
        </p:txBody>
      </p:sp>
      <p:sp>
        <p:nvSpPr>
          <p:cNvPr id="4" name="テキスト ボックス 3">
            <a:extLst>
              <a:ext uri="{FF2B5EF4-FFF2-40B4-BE49-F238E27FC236}">
                <a16:creationId xmlns:a16="http://schemas.microsoft.com/office/drawing/2014/main" id="{C1DD16B4-4270-D3B3-918D-838E17EE3701}"/>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（１）解決する社会課題</a:t>
            </a:r>
            <a:endParaRPr lang="en-US" altLang="ja-JP"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0803FBD2-989E-91EA-7A4E-BCFB20AF9DE4}"/>
              </a:ext>
            </a:extLst>
          </p:cNvPr>
          <p:cNvSpPr txBox="1"/>
          <p:nvPr/>
        </p:nvSpPr>
        <p:spPr>
          <a:xfrm>
            <a:off x="967592" y="1773436"/>
            <a:ext cx="10800000" cy="369332"/>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社会課題の定義と解決すべき理由、なぜ自身（自社）が解決できると考えているのか等も含めて記載してください。</a:t>
            </a:r>
            <a:endParaRPr kumimoji="1" lang="ja-JP" altLang="en-US"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0E67F749-BF6F-64A9-15ED-409A1490BD4E}"/>
              </a:ext>
            </a:extLst>
          </p:cNvPr>
          <p:cNvSpPr>
            <a:spLocks noGrp="1"/>
          </p:cNvSpPr>
          <p:nvPr>
            <p:ph type="sldNum" sz="quarter" idx="12"/>
          </p:nvPr>
        </p:nvSpPr>
        <p:spPr/>
        <p:txBody>
          <a:bodyPr/>
          <a:lstStyle/>
          <a:p>
            <a:fld id="{00C71587-5D02-485B-A7DF-13A73A82C294}" type="slidenum">
              <a:rPr kumimoji="1" lang="ja-JP" altLang="en-US" smtClean="0"/>
              <a:t>4</a:t>
            </a:fld>
            <a:endParaRPr kumimoji="1" lang="ja-JP" altLang="en-US"/>
          </a:p>
        </p:txBody>
      </p:sp>
    </p:spTree>
    <p:extLst>
      <p:ext uri="{BB962C8B-B14F-4D97-AF65-F5344CB8AC3E}">
        <p14:creationId xmlns:p14="http://schemas.microsoft.com/office/powerpoint/2010/main" val="906488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82C2B-D39F-C795-AF8F-0EC2DA8A387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58AF0CC-3511-8BF4-AD12-7D0A5B70DFD1}"/>
              </a:ext>
            </a:extLst>
          </p:cNvPr>
          <p:cNvSpPr>
            <a:spLocks noGrp="1"/>
          </p:cNvSpPr>
          <p:nvPr>
            <p:ph type="title"/>
          </p:nvPr>
        </p:nvSpPr>
        <p:spPr/>
        <p:txBody>
          <a:bodyPr/>
          <a:lstStyle/>
          <a:p>
            <a:r>
              <a:rPr lang="ja-JP" altLang="en-US" dirty="0"/>
              <a:t>２．事業内容</a:t>
            </a:r>
            <a:endParaRPr kumimoji="1" lang="ja-JP" altLang="en-US" dirty="0"/>
          </a:p>
        </p:txBody>
      </p:sp>
      <p:sp>
        <p:nvSpPr>
          <p:cNvPr id="4" name="テキスト ボックス 3">
            <a:extLst>
              <a:ext uri="{FF2B5EF4-FFF2-40B4-BE49-F238E27FC236}">
                <a16:creationId xmlns:a16="http://schemas.microsoft.com/office/drawing/2014/main" id="{9AC01414-CB2B-7AFC-FD75-84485ADD4B12}"/>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（２）事業の詳細・ビジネスモデルについて</a:t>
            </a:r>
            <a:endParaRPr lang="en-US" altLang="ja-JP"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5A4EE0E-2896-C265-918E-BDCF1B38CCB5}"/>
              </a:ext>
            </a:extLst>
          </p:cNvPr>
          <p:cNvSpPr txBox="1"/>
          <p:nvPr/>
        </p:nvSpPr>
        <p:spPr>
          <a:xfrm>
            <a:off x="967592" y="1773436"/>
            <a:ext cx="108000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事業の手法、ターゲット、販売先、価格帯、マーケティング手法、事業によってどのように社会課題が解決されるのか等を含め、事業の内容を詳しく記載してください。</a:t>
            </a:r>
            <a:endParaRPr lang="en-US" altLang="ja-JP" i="1"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C4C26962-7069-C5A1-452A-1EE54A783E5C}"/>
              </a:ext>
            </a:extLst>
          </p:cNvPr>
          <p:cNvSpPr>
            <a:spLocks noGrp="1"/>
          </p:cNvSpPr>
          <p:nvPr>
            <p:ph type="sldNum" sz="quarter" idx="12"/>
          </p:nvPr>
        </p:nvSpPr>
        <p:spPr/>
        <p:txBody>
          <a:bodyPr/>
          <a:lstStyle/>
          <a:p>
            <a:fld id="{00C71587-5D02-485B-A7DF-13A73A82C294}" type="slidenum">
              <a:rPr kumimoji="1" lang="ja-JP" altLang="en-US" smtClean="0"/>
              <a:t>5</a:t>
            </a:fld>
            <a:endParaRPr kumimoji="1" lang="ja-JP" altLang="en-US"/>
          </a:p>
        </p:txBody>
      </p:sp>
    </p:spTree>
    <p:extLst>
      <p:ext uri="{BB962C8B-B14F-4D97-AF65-F5344CB8AC3E}">
        <p14:creationId xmlns:p14="http://schemas.microsoft.com/office/powerpoint/2010/main" val="1690748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２．事業内容</a:t>
            </a:r>
            <a:endParaRPr kumimoji="1" lang="ja-JP" altLang="en-US" dirty="0"/>
          </a:p>
        </p:txBody>
      </p:sp>
      <p:sp>
        <p:nvSpPr>
          <p:cNvPr id="3" name="テキスト ボックス 2">
            <a:extLst>
              <a:ext uri="{FF2B5EF4-FFF2-40B4-BE49-F238E27FC236}">
                <a16:creationId xmlns:a16="http://schemas.microsoft.com/office/drawing/2014/main" id="{E6DF942D-1968-49F7-F745-9C1AD598BCE5}"/>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（３）革新性・優位性について</a:t>
            </a:r>
            <a:endParaRPr lang="en-US" altLang="ja-JP"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BF8DEC72-24A1-45E4-4B76-8F6B6EBC782D}"/>
              </a:ext>
            </a:extLst>
          </p:cNvPr>
          <p:cNvSpPr txBox="1"/>
          <p:nvPr/>
        </p:nvSpPr>
        <p:spPr>
          <a:xfrm>
            <a:off x="967592" y="1773436"/>
            <a:ext cx="108000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従来の製品やサービス・技術にはない新しい要素や優れている要素（例：性能・機能・コスト等）について、従来のものが抱える課題を明らかにしたうえで記載してください。</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DD2A2283-F153-8964-9A12-7022C37C38D9}"/>
              </a:ext>
            </a:extLst>
          </p:cNvPr>
          <p:cNvSpPr>
            <a:spLocks noGrp="1"/>
          </p:cNvSpPr>
          <p:nvPr>
            <p:ph type="sldNum" sz="quarter" idx="12"/>
          </p:nvPr>
        </p:nvSpPr>
        <p:spPr/>
        <p:txBody>
          <a:bodyPr/>
          <a:lstStyle/>
          <a:p>
            <a:fld id="{00C71587-5D02-485B-A7DF-13A73A82C294}" type="slidenum">
              <a:rPr kumimoji="1" lang="ja-JP" altLang="en-US" smtClean="0"/>
              <a:t>6</a:t>
            </a:fld>
            <a:endParaRPr kumimoji="1" lang="ja-JP" altLang="en-US"/>
          </a:p>
        </p:txBody>
      </p:sp>
    </p:spTree>
    <p:extLst>
      <p:ext uri="{BB962C8B-B14F-4D97-AF65-F5344CB8AC3E}">
        <p14:creationId xmlns:p14="http://schemas.microsoft.com/office/powerpoint/2010/main" val="3578801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BF656-5FC6-0200-95C9-A75F142563E3}"/>
            </a:ext>
          </a:extLst>
        </p:cNvPr>
        <p:cNvGrpSpPr/>
        <p:nvPr/>
      </p:nvGrpSpPr>
      <p:grpSpPr>
        <a:xfrm>
          <a:off x="0" y="0"/>
          <a:ext cx="0" cy="0"/>
          <a:chOff x="0" y="0"/>
          <a:chExt cx="0" cy="0"/>
        </a:xfrm>
      </p:grpSpPr>
      <p:sp>
        <p:nvSpPr>
          <p:cNvPr id="5" name="タイトル 1">
            <a:extLst>
              <a:ext uri="{FF2B5EF4-FFF2-40B4-BE49-F238E27FC236}">
                <a16:creationId xmlns:a16="http://schemas.microsoft.com/office/drawing/2014/main" id="{57A2E2CA-8C8D-D71A-1BB0-E5FD4288F58A}"/>
              </a:ext>
            </a:extLst>
          </p:cNvPr>
          <p:cNvSpPr>
            <a:spLocks noGrp="1"/>
          </p:cNvSpPr>
          <p:nvPr>
            <p:ph type="title"/>
          </p:nvPr>
        </p:nvSpPr>
        <p:spPr>
          <a:xfrm>
            <a:off x="838200" y="365125"/>
            <a:ext cx="10515600" cy="1325563"/>
          </a:xfrm>
        </p:spPr>
        <p:txBody>
          <a:bodyPr/>
          <a:lstStyle/>
          <a:p>
            <a:r>
              <a:rPr lang="ja-JP" altLang="en-US" dirty="0"/>
              <a:t>３．海外展開</a:t>
            </a:r>
            <a:endParaRPr kumimoji="1" lang="ja-JP" altLang="en-US" dirty="0"/>
          </a:p>
        </p:txBody>
      </p:sp>
      <p:sp>
        <p:nvSpPr>
          <p:cNvPr id="6" name="テキスト ボックス 5">
            <a:extLst>
              <a:ext uri="{FF2B5EF4-FFF2-40B4-BE49-F238E27FC236}">
                <a16:creationId xmlns:a16="http://schemas.microsoft.com/office/drawing/2014/main" id="{D6962ABA-297B-0D53-0507-CE8784419810}"/>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（１）海外展開の概要、背景、目的</a:t>
            </a:r>
            <a:endParaRPr lang="en-US" altLang="ja-JP"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DF4ED356-9146-747B-102D-62E13CB9AF0D}"/>
              </a:ext>
            </a:extLst>
          </p:cNvPr>
          <p:cNvSpPr txBox="1"/>
          <p:nvPr/>
        </p:nvSpPr>
        <p:spPr>
          <a:xfrm>
            <a:off x="967592" y="1773436"/>
            <a:ext cx="10800000" cy="1200329"/>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海外においてどのような活動をするのか、概要を記載してください。（例：展示会出展によるニーズ確認、現地企業との実証実験に向けた現地調査）</a:t>
            </a:r>
            <a:endParaRPr lang="en-US" altLang="ja-JP" i="1" dirty="0">
              <a:latin typeface="Meiryo UI" panose="020B0604030504040204" pitchFamily="50" charset="-128"/>
              <a:ea typeface="Meiryo UI" panose="020B0604030504040204" pitchFamily="50" charset="-128"/>
            </a:endParaRPr>
          </a:p>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海外展開の背景や目的とこれまでの取組について、国内での事業の状況を踏まえ記載してください。</a:t>
            </a:r>
            <a:endParaRPr lang="en-US" altLang="ja-JP" i="1" dirty="0">
              <a:latin typeface="Meiryo UI" panose="020B0604030504040204" pitchFamily="50" charset="-128"/>
              <a:ea typeface="Meiryo UI" panose="020B0604030504040204" pitchFamily="50" charset="-128"/>
            </a:endParaRPr>
          </a:p>
          <a:p>
            <a:r>
              <a:rPr kumimoji="1" lang="ja-JP" altLang="en-US" i="1" dirty="0">
                <a:latin typeface="Meiryo UI" panose="020B0604030504040204" pitchFamily="50" charset="-128"/>
                <a:ea typeface="Meiryo UI" panose="020B0604030504040204" pitchFamily="50" charset="-128"/>
              </a:rPr>
              <a:t>　（本助成事業の対象者は、募集要項４</a:t>
            </a:r>
            <a:r>
              <a:rPr kumimoji="1" lang="en-US" altLang="ja-JP" i="1" dirty="0">
                <a:latin typeface="Meiryo UI" panose="020B0604030504040204" pitchFamily="50" charset="-128"/>
                <a:ea typeface="Meiryo UI" panose="020B0604030504040204" pitchFamily="50" charset="-128"/>
              </a:rPr>
              <a:t>(5)</a:t>
            </a:r>
            <a:r>
              <a:rPr kumimoji="1" lang="ja-JP" altLang="en-US" i="1" dirty="0">
                <a:latin typeface="Meiryo UI" panose="020B0604030504040204" pitchFamily="50" charset="-128"/>
                <a:ea typeface="Meiryo UI" panose="020B0604030504040204" pitchFamily="50" charset="-128"/>
              </a:rPr>
              <a:t>に記載のとおりですので、留意のうえ申請してください。）</a:t>
            </a:r>
            <a:endParaRPr kumimoji="1" lang="ja-JP" altLang="en-US"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6A5357DB-FF76-CB16-2224-D3A5580D6A07}"/>
              </a:ext>
            </a:extLst>
          </p:cNvPr>
          <p:cNvSpPr>
            <a:spLocks noGrp="1"/>
          </p:cNvSpPr>
          <p:nvPr>
            <p:ph type="sldNum" sz="quarter" idx="12"/>
          </p:nvPr>
        </p:nvSpPr>
        <p:spPr/>
        <p:txBody>
          <a:bodyPr/>
          <a:lstStyle/>
          <a:p>
            <a:fld id="{00C71587-5D02-485B-A7DF-13A73A82C294}" type="slidenum">
              <a:rPr kumimoji="1" lang="ja-JP" altLang="en-US" smtClean="0"/>
              <a:t>7</a:t>
            </a:fld>
            <a:endParaRPr kumimoji="1" lang="ja-JP" altLang="en-US"/>
          </a:p>
        </p:txBody>
      </p:sp>
    </p:spTree>
    <p:extLst>
      <p:ext uri="{BB962C8B-B14F-4D97-AF65-F5344CB8AC3E}">
        <p14:creationId xmlns:p14="http://schemas.microsoft.com/office/powerpoint/2010/main" val="873287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838200" y="365125"/>
            <a:ext cx="10515600" cy="1325563"/>
          </a:xfrm>
        </p:spPr>
        <p:txBody>
          <a:bodyPr/>
          <a:lstStyle/>
          <a:p>
            <a:r>
              <a:rPr lang="ja-JP" altLang="en-US" dirty="0"/>
              <a:t>３．海外展開</a:t>
            </a:r>
            <a:endParaRPr kumimoji="1" lang="ja-JP" altLang="en-US" dirty="0"/>
          </a:p>
        </p:txBody>
      </p:sp>
      <p:sp>
        <p:nvSpPr>
          <p:cNvPr id="6" name="テキスト ボックス 5">
            <a:extLst>
              <a:ext uri="{FF2B5EF4-FFF2-40B4-BE49-F238E27FC236}">
                <a16:creationId xmlns:a16="http://schemas.microsoft.com/office/drawing/2014/main" id="{8DB5F48B-345C-C11B-0269-D5FE3B61925D}"/>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（２）市場性・成長性・拡張性</a:t>
            </a:r>
            <a:endParaRPr lang="en-US" altLang="ja-JP"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D54D6784-F355-DC4E-8DBD-38CC8AE9D6A6}"/>
              </a:ext>
            </a:extLst>
          </p:cNvPr>
          <p:cNvSpPr txBox="1"/>
          <p:nvPr/>
        </p:nvSpPr>
        <p:spPr>
          <a:xfrm>
            <a:off x="967592" y="1773436"/>
            <a:ext cx="10800000" cy="923330"/>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製品やサービス等のターゲット、市場規模（国内・国外）、価格帯、販売見込み、事業展開・拡大の手法等について数値等を用いて具体的に記載してください。また、海外展開によりどのように事業が成長するのかについても記載してください。</a:t>
            </a:r>
            <a:endParaRPr kumimoji="1" lang="ja-JP" altLang="en-US"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0281E0D0-E8EF-DB45-CF7F-1578A0A86606}"/>
              </a:ext>
            </a:extLst>
          </p:cNvPr>
          <p:cNvSpPr>
            <a:spLocks noGrp="1"/>
          </p:cNvSpPr>
          <p:nvPr>
            <p:ph type="sldNum" sz="quarter" idx="12"/>
          </p:nvPr>
        </p:nvSpPr>
        <p:spPr/>
        <p:txBody>
          <a:bodyPr/>
          <a:lstStyle/>
          <a:p>
            <a:fld id="{00C71587-5D02-485B-A7DF-13A73A82C294}" type="slidenum">
              <a:rPr kumimoji="1" lang="ja-JP" altLang="en-US" smtClean="0"/>
              <a:t>8</a:t>
            </a:fld>
            <a:endParaRPr kumimoji="1" lang="ja-JP" altLang="en-US"/>
          </a:p>
        </p:txBody>
      </p:sp>
    </p:spTree>
    <p:extLst>
      <p:ext uri="{BB962C8B-B14F-4D97-AF65-F5344CB8AC3E}">
        <p14:creationId xmlns:p14="http://schemas.microsoft.com/office/powerpoint/2010/main" val="2840305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2D66019D-3E5D-85F9-8DCC-F97A064E4D64}"/>
              </a:ext>
            </a:extLst>
          </p:cNvPr>
          <p:cNvSpPr txBox="1"/>
          <p:nvPr/>
        </p:nvSpPr>
        <p:spPr>
          <a:xfrm>
            <a:off x="966698" y="1769149"/>
            <a:ext cx="10800000" cy="1477328"/>
          </a:xfrm>
          <a:prstGeom prst="rect">
            <a:avLst/>
          </a:prstGeom>
          <a:noFill/>
        </p:spPr>
        <p:txBody>
          <a:bodyPr wrap="square" rtlCol="0">
            <a:spAutoFit/>
          </a:bodyPr>
          <a:lstStyle/>
          <a:p>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今後５年間の海外展開計画（成長戦略、開発計画、事業化計画、収益化計画等）・スケジュールについて</a:t>
            </a:r>
            <a:r>
              <a:rPr lang="ja-JP" altLang="en-US" i="1" dirty="0">
                <a:latin typeface="Meiryo UI" panose="020B0604030504040204" pitchFamily="50" charset="-128"/>
                <a:ea typeface="Meiryo UI" panose="020B0604030504040204" pitchFamily="50" charset="-128"/>
              </a:rPr>
              <a:t>、経過年毎に記載してください。</a:t>
            </a:r>
            <a:endParaRPr lang="en-US" altLang="ja-JP" i="1" dirty="0">
              <a:latin typeface="Meiryo UI" panose="020B0604030504040204" pitchFamily="50" charset="-128"/>
              <a:ea typeface="Meiryo UI" panose="020B0604030504040204" pitchFamily="50" charset="-128"/>
            </a:endParaRPr>
          </a:p>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目標売上高や販売数等の数値を用いて具体的に記載してください。</a:t>
            </a:r>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p:txBody>
      </p:sp>
      <p:sp>
        <p:nvSpPr>
          <p:cNvPr id="2" name="タイトル 1"/>
          <p:cNvSpPr>
            <a:spLocks noGrp="1"/>
          </p:cNvSpPr>
          <p:nvPr>
            <p:ph type="title"/>
          </p:nvPr>
        </p:nvSpPr>
        <p:spPr/>
        <p:txBody>
          <a:bodyPr/>
          <a:lstStyle/>
          <a:p>
            <a:r>
              <a:rPr lang="ja-JP" altLang="en-US" dirty="0"/>
              <a:t>４．今後の海外展開計画</a:t>
            </a:r>
            <a:endParaRPr kumimoji="1" lang="ja-JP" altLang="en-US" dirty="0"/>
          </a:p>
        </p:txBody>
      </p:sp>
      <p:sp>
        <p:nvSpPr>
          <p:cNvPr id="7" name="テキスト ボックス 6">
            <a:extLst>
              <a:ext uri="{FF2B5EF4-FFF2-40B4-BE49-F238E27FC236}">
                <a16:creationId xmlns:a16="http://schemas.microsoft.com/office/drawing/2014/main" id="{76FF122A-9655-7DD4-D360-B9DDAF40922F}"/>
              </a:ext>
            </a:extLst>
          </p:cNvPr>
          <p:cNvSpPr txBox="1"/>
          <p:nvPr/>
        </p:nvSpPr>
        <p:spPr>
          <a:xfrm>
            <a:off x="838200" y="1383252"/>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（１）海外展開計画の概要（年毎）</a:t>
            </a:r>
            <a:endParaRPr lang="en-US" altLang="ja-JP"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FB2D7CFB-02AA-E0AD-311F-5925D9F72763}"/>
              </a:ext>
            </a:extLst>
          </p:cNvPr>
          <p:cNvSpPr>
            <a:spLocks noGrp="1"/>
          </p:cNvSpPr>
          <p:nvPr>
            <p:ph type="sldNum" sz="quarter" idx="12"/>
          </p:nvPr>
        </p:nvSpPr>
        <p:spPr/>
        <p:txBody>
          <a:bodyPr/>
          <a:lstStyle/>
          <a:p>
            <a:fld id="{00C71587-5D02-485B-A7DF-13A73A82C294}" type="slidenum">
              <a:rPr kumimoji="1" lang="ja-JP" altLang="en-US" smtClean="0"/>
              <a:t>9</a:t>
            </a:fld>
            <a:endParaRPr kumimoji="1" lang="ja-JP" altLang="en-US"/>
          </a:p>
        </p:txBody>
      </p:sp>
    </p:spTree>
    <p:extLst>
      <p:ext uri="{BB962C8B-B14F-4D97-AF65-F5344CB8AC3E}">
        <p14:creationId xmlns:p14="http://schemas.microsoft.com/office/powerpoint/2010/main" val="1452358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1504</TotalTime>
  <Words>1011</Words>
  <PresentationFormat>ワイド画面</PresentationFormat>
  <Paragraphs>96</Paragraphs>
  <Slides>13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13</vt:i4>
      </vt:variant>
    </vt:vector>
  </HeadingPairs>
  <TitlesOfParts>
    <vt:vector size="17" baseType="lpstr">
      <vt:lpstr>Meiryo UI</vt:lpstr>
      <vt:lpstr>游ゴシック</vt:lpstr>
      <vt:lpstr>Arial</vt:lpstr>
      <vt:lpstr>Office テーマ</vt:lpstr>
      <vt:lpstr>グローバルスタートアップ助成金事業計画書</vt:lpstr>
      <vt:lpstr>１．申請者概要</vt:lpstr>
      <vt:lpstr>１．申請者概要</vt:lpstr>
      <vt:lpstr>２．事業内容</vt:lpstr>
      <vt:lpstr>２．事業内容</vt:lpstr>
      <vt:lpstr>２．事業内容</vt:lpstr>
      <vt:lpstr>３．海外展開</vt:lpstr>
      <vt:lpstr>３．海外展開</vt:lpstr>
      <vt:lpstr>４．今後の海外展開計画</vt:lpstr>
      <vt:lpstr>４．今後の海外展開計画</vt:lpstr>
      <vt:lpstr>４．今後の海外展開計画</vt:lpstr>
      <vt:lpstr>５．資金調達の実績及び計画</vt:lpstr>
      <vt:lpstr>６.　その他（任意）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2025-04-14T03:07:24Z</cp:lastPrinted>
  <dcterms:created xsi:type="dcterms:W3CDTF">2020-07-06T04:18:04Z</dcterms:created>
  <dcterms:modified xsi:type="dcterms:W3CDTF">2026-04-15T01:04:45Z</dcterms:modified>
</cp:coreProperties>
</file>