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256" r:id="rId2"/>
    <p:sldId id="278" r:id="rId3"/>
    <p:sldId id="281" r:id="rId4"/>
    <p:sldId id="288" r:id="rId5"/>
    <p:sldId id="283" r:id="rId6"/>
    <p:sldId id="274" r:id="rId7"/>
    <p:sldId id="269" r:id="rId8"/>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江嵜 友里加" initials="江嵜" lastIdx="3" clrIdx="0">
    <p:extLst>
      <p:ext uri="{19B8F6BF-5375-455C-9EA6-DF929625EA0E}">
        <p15:presenceInfo xmlns:p15="http://schemas.microsoft.com/office/powerpoint/2012/main" userId="S-1-5-21-2981633677-4131318775-3584938401-4839" providerId="AD"/>
      </p:ext>
    </p:extLst>
  </p:cmAuthor>
  <p:cmAuthor id="2" name="大川　泰紀" initials="泰大" lastIdx="3" clrIdx="1">
    <p:extLst>
      <p:ext uri="{19B8F6BF-5375-455C-9EA6-DF929625EA0E}">
        <p15:presenceInfo xmlns:p15="http://schemas.microsoft.com/office/powerpoint/2012/main" userId="S::m024191@pref.hyogo.lg.jp::e798154d-97e0-431e-8ca7-829ced125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754" autoAdjust="0"/>
    <p:restoredTop sz="94660"/>
  </p:normalViewPr>
  <p:slideViewPr>
    <p:cSldViewPr snapToGrid="0" showGuides="1">
      <p:cViewPr varScale="1">
        <p:scale>
          <a:sx n="110" d="100"/>
          <a:sy n="110" d="100"/>
        </p:scale>
        <p:origin x="114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B07C917D-D306-4B70-A957-41C91B2EED20}" type="datetimeFigureOut">
              <a:rPr kumimoji="1" lang="ja-JP" altLang="en-US" smtClean="0">
                <a:latin typeface="Meiryo UI" panose="020B0604030504040204" pitchFamily="50" charset="-128"/>
                <a:ea typeface="Meiryo UI" panose="020B0604030504040204" pitchFamily="50" charset="-128"/>
              </a:rPr>
              <a:t>2026/4/9</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35D0CD6E-DAFF-475D-A8FD-4B9F0A07B443}"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9292C48-27C6-4784-9721-D58B7D13B3EF}"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81B3E52-506F-4BF7-9D4A-82A1C9AD7FD2}" type="slidenum">
              <a:rPr kumimoji="1" lang="ja-JP" altLang="en-US" smtClean="0"/>
              <a:t>‹#›</a:t>
            </a:fld>
            <a:endParaRPr kumimoji="1" lang="ja-JP" altLang="en-US"/>
          </a:p>
        </p:txBody>
      </p:sp>
    </p:spTree>
    <p:extLst>
      <p:ext uri="{BB962C8B-B14F-4D97-AF65-F5344CB8AC3E}">
        <p14:creationId xmlns:p14="http://schemas.microsoft.com/office/powerpoint/2010/main" val="24608742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3C198D5-B850-443E-BF0B-6AB13B729C39}" type="datetime1">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F09AC26-A0F7-451A-9A13-C1D89576342B}" type="datetime1">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27165C-89BE-49D1-ADEC-9FEA3F378DCE}" type="datetime1">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23CFAA-04BA-461B-9333-FAAF8C38275F}" type="datetime1">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8C22BAC-B1A1-4BD0-BA38-8CB7AAA5860F}" type="datetime1">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2931D8-ACFA-4493-87F5-2D53BBED6B57}" type="datetime1">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AAC07AF-EF54-43DC-8A86-2A74B18B469D}" type="datetime1">
              <a:rPr kumimoji="1" lang="ja-JP" altLang="en-US" smtClean="0"/>
              <a:t>2026/4/9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56DDF53-0DC9-4525-9416-E7EAED232F64}" type="datetime1">
              <a:rPr kumimoji="1" lang="ja-JP" altLang="en-US" smtClean="0"/>
              <a:t>2026/4/9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65CAAC5-7D76-49F4-A5B3-2C510D3D11D0}" type="datetime1">
              <a:rPr kumimoji="1" lang="ja-JP" altLang="en-US" smtClean="0"/>
              <a:t>2026/4/9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E34762-FDCF-4F2A-AB68-EFB413AAE403}" type="datetime1">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30532E-BD7B-4B88-B065-C6FF7CC4B8BD}" type="datetime1">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defRPr>
            </a:lvl1pPr>
          </a:lstStyle>
          <a:p>
            <a:fld id="{79D08261-431B-4F7A-B49C-ABF3DD530161}" type="datetime1">
              <a:rPr lang="ja-JP" altLang="en-US" smtClean="0"/>
              <a:t>2026/4/9</a:t>
            </a:fld>
            <a:endParaRPr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fld id="{00C71587-5D02-485B-A7DF-13A73A82C294}" type="slidenum">
              <a:rPr lang="ja-JP" altLang="en-US" smtClean="0"/>
              <a:pPr/>
              <a:t>‹#›</a:t>
            </a:fld>
            <a:endParaRPr lang="ja-JP" altLang="en-US" dirty="0"/>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37252" y="100963"/>
            <a:ext cx="9144000" cy="1569020"/>
          </a:xfrm>
        </p:spPr>
        <p:txBody>
          <a:bodyPr>
            <a:normAutofit/>
          </a:bodyPr>
          <a:lstStyle/>
          <a:p>
            <a:r>
              <a:rPr kumimoji="1" lang="ja-JP" altLang="en-US" sz="3600" dirty="0">
                <a:latin typeface="Meiryo UI" panose="020B0604030504040204" pitchFamily="50" charset="-128"/>
                <a:ea typeface="Meiryo UI" panose="020B0604030504040204" pitchFamily="50" charset="-128"/>
              </a:rPr>
              <a:t>オープンイノベーション助成金事業計画書</a:t>
            </a:r>
          </a:p>
        </p:txBody>
      </p:sp>
      <p:sp>
        <p:nvSpPr>
          <p:cNvPr id="3" name="サブタイトル 2"/>
          <p:cNvSpPr>
            <a:spLocks noGrp="1"/>
          </p:cNvSpPr>
          <p:nvPr>
            <p:ph type="subTitle" idx="1"/>
          </p:nvPr>
        </p:nvSpPr>
        <p:spPr>
          <a:xfrm>
            <a:off x="1537252" y="3100195"/>
            <a:ext cx="9144000" cy="1008000"/>
          </a:xfrm>
          <a:ln>
            <a:noFill/>
          </a:ln>
        </p:spPr>
        <p:style>
          <a:lnRef idx="2">
            <a:schemeClr val="dk1"/>
          </a:lnRef>
          <a:fillRef idx="1">
            <a:schemeClr val="lt1"/>
          </a:fillRef>
          <a:effectRef idx="0">
            <a:schemeClr val="dk1"/>
          </a:effectRef>
          <a:fontRef idx="minor">
            <a:schemeClr val="dk1"/>
          </a:fontRef>
        </p:style>
        <p:txBody>
          <a:bodyPr anchor="ctr" anchorCtr="1">
            <a:normAutofit/>
          </a:bodyPr>
          <a:lstStyle/>
          <a:p>
            <a:r>
              <a:rPr kumimoji="1" lang="ja-JP" altLang="en-US" sz="3100" u="sng" dirty="0">
                <a:latin typeface="Meiryo UI" panose="020B0604030504040204" pitchFamily="50" charset="-128"/>
                <a:ea typeface="Meiryo UI" panose="020B0604030504040204" pitchFamily="50" charset="-128"/>
              </a:rPr>
              <a:t>事業計画の名称：○○○○○○○○○○○○ </a:t>
            </a:r>
            <a:endParaRPr kumimoji="1" lang="en-US" altLang="ja-JP" sz="3100" u="sng"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事業内容を的確に表現した簡潔な名称を</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文字以内で示してください。</a:t>
            </a:r>
            <a:endParaRPr kumimoji="1" lang="ja-JP" altLang="en-US" sz="1400" dirty="0">
              <a:latin typeface="Meiryo UI" panose="020B0604030504040204" pitchFamily="50" charset="-128"/>
              <a:ea typeface="Meiryo UI" panose="020B0604030504040204" pitchFamily="50" charset="-128"/>
            </a:endParaRPr>
          </a:p>
        </p:txBody>
      </p:sp>
      <p:sp>
        <p:nvSpPr>
          <p:cNvPr id="4" name="サブタイトル 2"/>
          <p:cNvSpPr txBox="1">
            <a:spLocks/>
          </p:cNvSpPr>
          <p:nvPr/>
        </p:nvSpPr>
        <p:spPr>
          <a:xfrm>
            <a:off x="2696098" y="4661900"/>
            <a:ext cx="9377435" cy="1471479"/>
          </a:xfrm>
          <a:prstGeom prst="rect">
            <a:avLst/>
          </a:prstGeom>
          <a:no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様式に記載の項目が網羅されていれば任意のレイアウトでも構いませんが、記載項目の順番は変更しないでください。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なお、表紙（このページ）、１申請者概要（１）事業者名称・所在地等（次のページ）は必ずこの様式のまま使用してください。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全体ページ数は</a:t>
            </a:r>
            <a:r>
              <a:rPr lang="ja-JP" altLang="en-US" sz="1400" dirty="0">
                <a:solidFill>
                  <a:srgbClr val="FF0000"/>
                </a:solidFill>
                <a:latin typeface="Meiryo UI" panose="020B0604030504040204" pitchFamily="50" charset="-128"/>
                <a:ea typeface="Meiryo UI" panose="020B0604030504040204" pitchFamily="50" charset="-128"/>
              </a:rPr>
              <a:t>必ず</a:t>
            </a:r>
            <a:r>
              <a:rPr lang="ja-JP" altLang="en-US" sz="1400" dirty="0">
                <a:latin typeface="Meiryo UI" panose="020B0604030504040204" pitchFamily="50" charset="-128"/>
                <a:ea typeface="Meiryo UI" panose="020B0604030504040204" pitchFamily="50" charset="-128"/>
              </a:rPr>
              <a:t>最大</a:t>
            </a:r>
            <a:r>
              <a:rPr lang="en-US" altLang="ja-JP" sz="1400" dirty="0">
                <a:solidFill>
                  <a:srgbClr val="FF0000"/>
                </a:solidFill>
                <a:latin typeface="Meiryo UI" panose="020B0604030504040204" pitchFamily="50" charset="-128"/>
                <a:ea typeface="Meiryo UI" panose="020B0604030504040204" pitchFamily="50" charset="-128"/>
              </a:rPr>
              <a:t>10</a:t>
            </a:r>
            <a:r>
              <a:rPr lang="ja-JP" altLang="en-US" sz="1400" dirty="0">
                <a:solidFill>
                  <a:srgbClr val="FF0000"/>
                </a:solidFill>
                <a:latin typeface="Meiryo UI" panose="020B0604030504040204" pitchFamily="50" charset="-128"/>
                <a:ea typeface="Meiryo UI" panose="020B0604030504040204" pitchFamily="50" charset="-128"/>
              </a:rPr>
              <a:t>ページ</a:t>
            </a:r>
            <a:r>
              <a:rPr lang="ja-JP" altLang="en-US" sz="1400" dirty="0">
                <a:latin typeface="Meiryo UI" panose="020B0604030504040204" pitchFamily="50" charset="-128"/>
                <a:ea typeface="Meiryo UI" panose="020B0604030504040204" pitchFamily="50" charset="-128"/>
              </a:rPr>
              <a:t>までとしてください。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当該計画書を提出する際は、 </a:t>
            </a:r>
            <a:r>
              <a:rPr lang="en-US" altLang="ja-JP" sz="1400" dirty="0">
                <a:solidFill>
                  <a:srgbClr val="FF0000"/>
                </a:solidFill>
                <a:latin typeface="Meiryo UI" panose="020B0604030504040204" pitchFamily="50" charset="-128"/>
                <a:ea typeface="Meiryo UI" panose="020B0604030504040204" pitchFamily="50" charset="-128"/>
              </a:rPr>
              <a:t>PDF </a:t>
            </a:r>
            <a:r>
              <a:rPr lang="ja-JP" altLang="en-US" sz="1400" dirty="0">
                <a:solidFill>
                  <a:srgbClr val="FF0000"/>
                </a:solidFill>
                <a:latin typeface="Meiryo UI" panose="020B0604030504040204" pitchFamily="50" charset="-128"/>
                <a:ea typeface="Meiryo UI" panose="020B0604030504040204" pitchFamily="50" charset="-128"/>
              </a:rPr>
              <a:t>に変換のうえ</a:t>
            </a:r>
            <a:r>
              <a:rPr lang="ja-JP" altLang="en-US" sz="1400" dirty="0">
                <a:latin typeface="Meiryo UI" panose="020B0604030504040204" pitchFamily="50" charset="-128"/>
                <a:ea typeface="Meiryo UI" panose="020B0604030504040204" pitchFamily="50" charset="-128"/>
              </a:rPr>
              <a:t>、体裁が崩れていないことをご確認ください。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ヒアリング審査ではこの申請書を用いて説明してください。</a:t>
            </a:r>
            <a:endParaRPr lang="en-US" altLang="ja-JP" sz="14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99115" y="248950"/>
            <a:ext cx="4993966"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（様式２）</a:t>
            </a:r>
            <a:endParaRPr kumimoji="1" lang="ja-JP" altLang="en-US"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B8FE2A04-57DC-5922-3689-C9C41D9E9D27}"/>
              </a:ext>
            </a:extLst>
          </p:cNvPr>
          <p:cNvSpPr txBox="1">
            <a:spLocks/>
          </p:cNvSpPr>
          <p:nvPr/>
        </p:nvSpPr>
        <p:spPr>
          <a:xfrm>
            <a:off x="3047998" y="1757555"/>
            <a:ext cx="9144001" cy="939799"/>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kumimoji="1" sz="6000" kern="1200">
                <a:solidFill>
                  <a:schemeClr val="tx1"/>
                </a:solidFill>
                <a:latin typeface="Meiryo UI" panose="020B0604030504040204" pitchFamily="50" charset="-128"/>
                <a:ea typeface="Meiryo UI" panose="020B0604030504040204" pitchFamily="50" charset="-128"/>
                <a:cs typeface="+mj-cs"/>
              </a:defRPr>
            </a:lvl1pPr>
          </a:lstStyle>
          <a:p>
            <a:pPr algn="l"/>
            <a:r>
              <a:rPr lang="ja-JP" altLang="en-US" sz="1600" dirty="0"/>
              <a:t>　　　　　　　　　　　　　　　　　　　　　　　　　　　　　　</a:t>
            </a:r>
            <a:r>
              <a:rPr lang="ja-JP" altLang="en-US" sz="1600" u="sng" dirty="0"/>
              <a:t>事業者名：　　○○○○○〇〇〇〇〇〇</a:t>
            </a:r>
            <a:endParaRPr lang="en-US" altLang="ja-JP" sz="1600" u="sng" dirty="0"/>
          </a:p>
          <a:p>
            <a:pPr algn="l"/>
            <a:r>
              <a:rPr lang="ja-JP" altLang="en-US" sz="1600" dirty="0"/>
              <a:t>　　</a:t>
            </a:r>
            <a:br>
              <a:rPr lang="en-US" altLang="ja-JP" sz="1600" dirty="0"/>
            </a:br>
            <a:r>
              <a:rPr lang="ja-JP" altLang="en-US" sz="1600" dirty="0"/>
              <a:t>　　　　　　　　　　　　　　　　　　　　　　　　　　　　　　</a:t>
            </a:r>
            <a:r>
              <a:rPr lang="ja-JP" altLang="en-US" sz="1600" u="sng" dirty="0"/>
              <a:t>代表者職・氏名：　　○○○○・○○○○</a:t>
            </a:r>
            <a:endParaRPr lang="en-US" altLang="ja-JP" sz="1600" u="sng" dirty="0"/>
          </a:p>
          <a:p>
            <a:pPr algn="l"/>
            <a:endParaRPr lang="en-US" altLang="ja-JP" sz="1600" u="sng" dirty="0"/>
          </a:p>
          <a:p>
            <a:pPr algn="l"/>
            <a:r>
              <a:rPr lang="ja-JP" altLang="en-US" sz="1600" dirty="0"/>
              <a:t>　　　　　　　　　　　　　　　　　　　　　　　　　　　　　　</a:t>
            </a:r>
            <a:r>
              <a:rPr lang="ja-JP" altLang="en-US" sz="1600" u="sng" dirty="0"/>
              <a:t>担当者職・氏名：　　○○○○・○○○○</a:t>
            </a:r>
            <a:endParaRPr lang="en-US" altLang="ja-JP" sz="1600" u="sng" dirty="0"/>
          </a:p>
        </p:txBody>
      </p:sp>
      <p:graphicFrame>
        <p:nvGraphicFramePr>
          <p:cNvPr id="14" name="表 13">
            <a:extLst>
              <a:ext uri="{FF2B5EF4-FFF2-40B4-BE49-F238E27FC236}">
                <a16:creationId xmlns:a16="http://schemas.microsoft.com/office/drawing/2014/main" id="{0CDB0B95-6B74-B862-1F5C-E2CDD31FE770}"/>
              </a:ext>
            </a:extLst>
          </p:cNvPr>
          <p:cNvGraphicFramePr>
            <a:graphicFrameLocks noGrp="1"/>
          </p:cNvGraphicFramePr>
          <p:nvPr>
            <p:extLst>
              <p:ext uri="{D42A27DB-BD31-4B8C-83A1-F6EECF244321}">
                <p14:modId xmlns:p14="http://schemas.microsoft.com/office/powerpoint/2010/main" val="1728571300"/>
              </p:ext>
            </p:extLst>
          </p:nvPr>
        </p:nvGraphicFramePr>
        <p:xfrm>
          <a:off x="9390626" y="325673"/>
          <a:ext cx="2554748" cy="548640"/>
        </p:xfrm>
        <a:graphic>
          <a:graphicData uri="http://schemas.openxmlformats.org/drawingml/2006/table">
            <a:tbl>
              <a:tblPr firstRow="1" bandRow="1">
                <a:tableStyleId>{5C22544A-7EE6-4342-B048-85BDC9FD1C3A}</a:tableStyleId>
              </a:tblPr>
              <a:tblGrid>
                <a:gridCol w="1051232">
                  <a:extLst>
                    <a:ext uri="{9D8B030D-6E8A-4147-A177-3AD203B41FA5}">
                      <a16:colId xmlns:a16="http://schemas.microsoft.com/office/drawing/2014/main" val="4021620862"/>
                    </a:ext>
                  </a:extLst>
                </a:gridCol>
                <a:gridCol w="1503516">
                  <a:extLst>
                    <a:ext uri="{9D8B030D-6E8A-4147-A177-3AD203B41FA5}">
                      <a16:colId xmlns:a16="http://schemas.microsoft.com/office/drawing/2014/main" val="2043809265"/>
                    </a:ext>
                  </a:extLst>
                </a:gridCol>
              </a:tblGrid>
              <a:tr h="470498">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受付番号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（事務局で記載）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9190626"/>
                  </a:ext>
                </a:extLst>
              </a:tr>
            </a:tbl>
          </a:graphicData>
        </a:graphic>
      </p:graphicFrame>
    </p:spTree>
    <p:extLst>
      <p:ext uri="{BB962C8B-B14F-4D97-AF65-F5344CB8AC3E}">
        <p14:creationId xmlns:p14="http://schemas.microsoft.com/office/powerpoint/2010/main" val="1205729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365125"/>
            <a:ext cx="10515600" cy="1325563"/>
          </a:xfrm>
        </p:spPr>
        <p:txBody>
          <a:bodyPr/>
          <a:lstStyle/>
          <a:p>
            <a:r>
              <a:rPr lang="ja-JP" altLang="en-US" dirty="0"/>
              <a:t>１．申請者概要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2121611108"/>
              </p:ext>
            </p:extLst>
          </p:nvPr>
        </p:nvGraphicFramePr>
        <p:xfrm>
          <a:off x="962973" y="1744926"/>
          <a:ext cx="10293350" cy="3017520"/>
        </p:xfrm>
        <a:graphic>
          <a:graphicData uri="http://schemas.openxmlformats.org/drawingml/2006/table">
            <a:tbl>
              <a:tblPr firstRow="1" bandRow="1">
                <a:tableStyleId>{5940675A-B579-460E-94D1-54222C63F5DA}</a:tableStyleId>
              </a:tblPr>
              <a:tblGrid>
                <a:gridCol w="2280739">
                  <a:extLst>
                    <a:ext uri="{9D8B030D-6E8A-4147-A177-3AD203B41FA5}">
                      <a16:colId xmlns:a16="http://schemas.microsoft.com/office/drawing/2014/main" val="1015840581"/>
                    </a:ext>
                  </a:extLst>
                </a:gridCol>
                <a:gridCol w="2403565">
                  <a:extLst>
                    <a:ext uri="{9D8B030D-6E8A-4147-A177-3AD203B41FA5}">
                      <a16:colId xmlns:a16="http://schemas.microsoft.com/office/drawing/2014/main" val="2055512342"/>
                    </a:ext>
                  </a:extLst>
                </a:gridCol>
                <a:gridCol w="3161212">
                  <a:extLst>
                    <a:ext uri="{9D8B030D-6E8A-4147-A177-3AD203B41FA5}">
                      <a16:colId xmlns:a16="http://schemas.microsoft.com/office/drawing/2014/main" val="2297307333"/>
                    </a:ext>
                  </a:extLst>
                </a:gridCol>
                <a:gridCol w="2447834">
                  <a:extLst>
                    <a:ext uri="{9D8B030D-6E8A-4147-A177-3AD203B41FA5}">
                      <a16:colId xmlns:a16="http://schemas.microsoft.com/office/drawing/2014/main" val="638876779"/>
                    </a:ext>
                  </a:extLst>
                </a:gridCol>
              </a:tblGrid>
              <a:tr h="192997">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事業者名</a:t>
                      </a:r>
                      <a:r>
                        <a:rPr kumimoji="1" lang="ja-JP" altLang="en-US" sz="1200" dirty="0">
                          <a:solidFill>
                            <a:schemeClr val="tx1"/>
                          </a:solidFill>
                          <a:latin typeface="Meiryo UI" panose="020B0604030504040204" pitchFamily="50" charset="-128"/>
                          <a:ea typeface="Meiryo UI" panose="020B0604030504040204" pitchFamily="50" charset="-128"/>
                        </a:rPr>
                        <a:t>（社名）</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tc>
                <a:tc gridSpan="3">
                  <a:txBody>
                    <a:bodyPr/>
                    <a:lstStyle/>
                    <a:p>
                      <a:endParaRPr kumimoji="1" lang="en-US" altLang="ja-JP" sz="1600" dirty="0">
                        <a:solidFill>
                          <a:schemeClr val="tx1"/>
                        </a:solidFill>
                        <a:latin typeface="Meiryo UI" panose="020B0604030504040204" pitchFamily="50" charset="-128"/>
                        <a:ea typeface="Meiryo UI" panose="020B0604030504040204" pitchFamily="50" charset="-128"/>
                      </a:endParaRPr>
                    </a:p>
                    <a:p>
                      <a:endParaRPr kumimoji="1" lang="en-US" altLang="ja-JP" sz="1600" dirty="0">
                        <a:solidFill>
                          <a:schemeClr val="tx1"/>
                        </a:solidFill>
                        <a:latin typeface="Meiryo UI" panose="020B0604030504040204" pitchFamily="50" charset="-128"/>
                        <a:ea typeface="Meiryo UI" panose="020B0604030504040204" pitchFamily="50" charset="-128"/>
                      </a:endParaRPr>
                    </a:p>
                    <a:p>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33401567"/>
                  </a:ext>
                </a:extLst>
              </a:tr>
              <a:tr h="3224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事務所・店舗等の</a:t>
                      </a:r>
                      <a:endParaRPr kumimoji="1" lang="en-US" altLang="ja-JP" sz="1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Meiryo UI" panose="020B0604030504040204" pitchFamily="50" charset="-128"/>
                          <a:ea typeface="Meiryo UI" panose="020B0604030504040204" pitchFamily="50" charset="-128"/>
                        </a:rPr>
                        <a:t>県内所在地</a:t>
                      </a:r>
                    </a:p>
                  </a:txBody>
                  <a:tcPr anchor="ctr"/>
                </a:tc>
                <a:tc gridSpan="3">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a:t>
                      </a:r>
                      <a:endParaRPr kumimoji="1" lang="en-US" altLang="ja-JP" sz="1600" dirty="0">
                        <a:solidFill>
                          <a:schemeClr val="tx1"/>
                        </a:solidFill>
                        <a:latin typeface="Meiryo UI" panose="020B0604030504040204" pitchFamily="50" charset="-128"/>
                        <a:ea typeface="Meiryo UI" panose="020B0604030504040204" pitchFamily="50" charset="-128"/>
                      </a:endParaRPr>
                    </a:p>
                    <a:p>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75427136"/>
                  </a:ext>
                </a:extLst>
              </a:tr>
              <a:tr h="322483">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担当者連絡先</a:t>
                      </a:r>
                    </a:p>
                  </a:txBody>
                  <a:tcPr anchor="ctr"/>
                </a:tc>
                <a:tc gridSpan="3">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部署・役職　　　　　　　　　　　　　　　　　　　</a:t>
                      </a:r>
                      <a:r>
                        <a:rPr kumimoji="1" lang="en-US" altLang="ja-JP" sz="1600" dirty="0">
                          <a:solidFill>
                            <a:schemeClr val="tx1"/>
                          </a:solidFill>
                          <a:latin typeface="Meiryo UI" panose="020B0604030504040204" pitchFamily="50" charset="-128"/>
                          <a:ea typeface="Meiryo UI" panose="020B0604030504040204" pitchFamily="50" charset="-128"/>
                        </a:rPr>
                        <a:t>TEL</a:t>
                      </a:r>
                    </a:p>
                    <a:p>
                      <a:r>
                        <a:rPr kumimoji="1" lang="ja-JP" altLang="en-US" sz="1600" dirty="0">
                          <a:solidFill>
                            <a:schemeClr val="tx1"/>
                          </a:solidFill>
                          <a:latin typeface="Meiryo UI" panose="020B0604030504040204" pitchFamily="50" charset="-128"/>
                          <a:ea typeface="Meiryo UI" panose="020B0604030504040204" pitchFamily="50" charset="-128"/>
                        </a:rPr>
                        <a:t>氏名　　　　　　　　　　　　　　　　　　　　　　　</a:t>
                      </a:r>
                      <a:r>
                        <a:rPr kumimoji="1" lang="en-US" altLang="ja-JP" sz="1600" dirty="0">
                          <a:solidFill>
                            <a:schemeClr val="tx1"/>
                          </a:solidFill>
                          <a:latin typeface="Meiryo UI" panose="020B0604030504040204" pitchFamily="50" charset="-128"/>
                          <a:ea typeface="Meiryo UI" panose="020B0604030504040204" pitchFamily="50" charset="-128"/>
                        </a:rPr>
                        <a:t>FAX</a:t>
                      </a:r>
                    </a:p>
                    <a:p>
                      <a:r>
                        <a:rPr kumimoji="1" lang="ja-JP" altLang="en-US" sz="1600" dirty="0">
                          <a:solidFill>
                            <a:schemeClr val="tx1"/>
                          </a:solidFill>
                          <a:latin typeface="Meiryo UI" panose="020B0604030504040204" pitchFamily="50" charset="-128"/>
                          <a:ea typeface="Meiryo UI" panose="020B0604030504040204" pitchFamily="50" charset="-128"/>
                        </a:rPr>
                        <a:t>　　　　　　　　　　　　　　　　　　　　　　　　　　</a:t>
                      </a:r>
                      <a:r>
                        <a:rPr kumimoji="1" lang="en-US" altLang="ja-JP" sz="1600" dirty="0">
                          <a:solidFill>
                            <a:schemeClr val="tx1"/>
                          </a:solidFill>
                          <a:latin typeface="Meiryo UI" panose="020B0604030504040204" pitchFamily="50" charset="-128"/>
                          <a:ea typeface="Meiryo UI" panose="020B0604030504040204" pitchFamily="50" charset="-128"/>
                        </a:rPr>
                        <a:t>E-mail</a:t>
                      </a:r>
                      <a:endParaRPr kumimoji="1" lang="ja-JP" altLang="en-US" sz="1600" dirty="0">
                        <a:solidFill>
                          <a:schemeClr val="tx1"/>
                        </a:solidFill>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28956169"/>
                  </a:ext>
                </a:extLst>
              </a:tr>
              <a:tr h="324317">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主たる業種</a:t>
                      </a:r>
                      <a:endParaRPr kumimoji="1" lang="en-US" altLang="ja-JP" sz="1600" dirty="0">
                        <a:solidFill>
                          <a:schemeClr val="tx1"/>
                        </a:solidFill>
                        <a:latin typeface="Meiryo UI" panose="020B0604030504040204" pitchFamily="50" charset="-128"/>
                        <a:ea typeface="Meiryo UI" panose="020B0604030504040204" pitchFamily="50" charset="-128"/>
                      </a:endParaRPr>
                    </a:p>
                    <a:p>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日本標準産業分類を記載</a:t>
                      </a:r>
                      <a:endParaRPr kumimoji="1" lang="ja-JP" altLang="en-US" sz="1200" b="1" dirty="0">
                        <a:solidFill>
                          <a:schemeClr val="tx1"/>
                        </a:solidFill>
                        <a:latin typeface="Meiryo UI" panose="020B0604030504040204" pitchFamily="50" charset="-128"/>
                        <a:ea typeface="Meiryo UI" panose="020B0604030504040204" pitchFamily="50" charset="-128"/>
                      </a:endParaRPr>
                    </a:p>
                  </a:txBody>
                  <a:tcPr anchor="ctr"/>
                </a:tc>
                <a:tc gridSpan="3">
                  <a:txBody>
                    <a:bodyPr/>
                    <a:lstStyle/>
                    <a:p>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32761237"/>
                  </a:ext>
                </a:extLst>
              </a:tr>
              <a:tr h="324317">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従業員数</a:t>
                      </a:r>
                    </a:p>
                  </a:txBody>
                  <a:tcPr anchor="ctr"/>
                </a:tc>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役員の人数　　　　　　　人</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役員以外の従業員数　　　　　人</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パート・アルバイト　　　　人</a:t>
                      </a:r>
                      <a:endParaRPr kumimoji="1" lang="en-US" altLang="ja-JP" sz="16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93505737"/>
                  </a:ext>
                </a:extLst>
              </a:tr>
            </a:tbl>
          </a:graphicData>
        </a:graphic>
      </p:graphicFrame>
      <p:sp>
        <p:nvSpPr>
          <p:cNvPr id="6" name="テキスト ボックス 5"/>
          <p:cNvSpPr txBox="1"/>
          <p:nvPr/>
        </p:nvSpPr>
        <p:spPr>
          <a:xfrm>
            <a:off x="838200" y="1375594"/>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（１）事業者の名称・所在地等</a:t>
            </a:r>
            <a:endParaRPr lang="en-US" altLang="ja-JP"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BA056AB-D2E4-257E-1D93-F7C6DA6EF5E8}"/>
              </a:ext>
            </a:extLst>
          </p:cNvPr>
          <p:cNvSpPr>
            <a:spLocks noGrp="1"/>
          </p:cNvSpPr>
          <p:nvPr>
            <p:ph type="sldNum" sz="quarter" idx="12"/>
          </p:nvPr>
        </p:nvSpPr>
        <p:spPr/>
        <p:txBody>
          <a:bodyPr/>
          <a:lstStyle/>
          <a:p>
            <a:fld id="{00C71587-5D02-485B-A7DF-13A73A82C294}" type="slidenum">
              <a:rPr kumimoji="1" lang="ja-JP" altLang="en-US" smtClean="0"/>
              <a:t>2</a:t>
            </a:fld>
            <a:endParaRPr kumimoji="1" lang="ja-JP" altLang="en-US"/>
          </a:p>
        </p:txBody>
      </p:sp>
    </p:spTree>
    <p:extLst>
      <p:ext uri="{BB962C8B-B14F-4D97-AF65-F5344CB8AC3E}">
        <p14:creationId xmlns:p14="http://schemas.microsoft.com/office/powerpoint/2010/main" val="10831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１．申請者概要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（２）実施体制</a:t>
            </a:r>
            <a:endParaRPr lang="en-US" altLang="ja-JP"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967592" y="1773436"/>
            <a:ext cx="108000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対象事業</a:t>
            </a:r>
            <a:r>
              <a:rPr lang="ja-JP" altLang="ja-JP" i="1" dirty="0">
                <a:latin typeface="Meiryo UI" panose="020B0604030504040204" pitchFamily="50" charset="-128"/>
                <a:ea typeface="Meiryo UI" panose="020B0604030504040204" pitchFamily="50" charset="-128"/>
              </a:rPr>
              <a:t>の</a:t>
            </a:r>
            <a:r>
              <a:rPr lang="ja-JP" altLang="en-US" i="1" dirty="0">
                <a:latin typeface="Meiryo UI" panose="020B0604030504040204" pitchFamily="50" charset="-128"/>
                <a:ea typeface="Meiryo UI" panose="020B0604030504040204" pitchFamily="50" charset="-128"/>
              </a:rPr>
              <a:t>協業体制について、各機関の役割が分かるようにイメージ図を用いて記載してください。</a:t>
            </a:r>
            <a:endParaRPr lang="en-US" altLang="ja-JP" i="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E1DB8A7-9859-31BA-B044-703B2D047D70}"/>
              </a:ext>
            </a:extLst>
          </p:cNvPr>
          <p:cNvSpPr>
            <a:spLocks noGrp="1"/>
          </p:cNvSpPr>
          <p:nvPr>
            <p:ph type="sldNum" sz="quarter" idx="12"/>
          </p:nvPr>
        </p:nvSpPr>
        <p:spPr/>
        <p:txBody>
          <a:bodyPr/>
          <a:lstStyle/>
          <a:p>
            <a:fld id="{00C71587-5D02-485B-A7DF-13A73A82C294}" type="slidenum">
              <a:rPr kumimoji="1" lang="ja-JP" altLang="en-US" smtClean="0"/>
              <a:t>3</a:t>
            </a:fld>
            <a:endParaRPr kumimoji="1" lang="ja-JP" altLang="en-US"/>
          </a:p>
        </p:txBody>
      </p:sp>
    </p:spTree>
    <p:extLst>
      <p:ext uri="{BB962C8B-B14F-4D97-AF65-F5344CB8AC3E}">
        <p14:creationId xmlns:p14="http://schemas.microsoft.com/office/powerpoint/2010/main" val="400607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2C2B-D39F-C795-AF8F-0EC2DA8A38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8AF0CC-3511-8BF4-AD12-7D0A5B70DFD1}"/>
              </a:ext>
            </a:extLst>
          </p:cNvPr>
          <p:cNvSpPr>
            <a:spLocks noGrp="1"/>
          </p:cNvSpPr>
          <p:nvPr>
            <p:ph type="title"/>
          </p:nvPr>
        </p:nvSpPr>
        <p:spPr/>
        <p:txBody>
          <a:bodyPr/>
          <a:lstStyle/>
          <a:p>
            <a:r>
              <a:rPr lang="ja-JP" altLang="en-US" dirty="0"/>
              <a:t>２．事業内容</a:t>
            </a:r>
            <a:endParaRPr kumimoji="1" lang="ja-JP" altLang="en-US" dirty="0"/>
          </a:p>
        </p:txBody>
      </p:sp>
      <p:sp>
        <p:nvSpPr>
          <p:cNvPr id="5" name="テキスト ボックス 4">
            <a:extLst>
              <a:ext uri="{FF2B5EF4-FFF2-40B4-BE49-F238E27FC236}">
                <a16:creationId xmlns:a16="http://schemas.microsoft.com/office/drawing/2014/main" id="{65A4EE0E-2896-C265-918E-BDCF1B38CCB5}"/>
              </a:ext>
            </a:extLst>
          </p:cNvPr>
          <p:cNvSpPr txBox="1"/>
          <p:nvPr/>
        </p:nvSpPr>
        <p:spPr>
          <a:xfrm>
            <a:off x="981235" y="1506022"/>
            <a:ext cx="108000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事業の詳細・ビジネスモデル</a:t>
            </a:r>
            <a:r>
              <a:rPr lang="ja-JP" altLang="en-US" i="1" dirty="0">
                <a:latin typeface="Meiryo UI" panose="020B0604030504040204" pitchFamily="50" charset="-128"/>
                <a:ea typeface="Meiryo UI" panose="020B0604030504040204" pitchFamily="50" charset="-128"/>
              </a:rPr>
              <a:t>、協業によるメリット、社会にもたらすインパクト等を記載してください。</a:t>
            </a:r>
            <a:endParaRPr lang="en-US" altLang="ja-JP" i="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4C26962-7069-C5A1-452A-1EE54A783E5C}"/>
              </a:ext>
            </a:extLst>
          </p:cNvPr>
          <p:cNvSpPr>
            <a:spLocks noGrp="1"/>
          </p:cNvSpPr>
          <p:nvPr>
            <p:ph type="sldNum" sz="quarter" idx="12"/>
          </p:nvPr>
        </p:nvSpPr>
        <p:spPr/>
        <p:txBody>
          <a:bodyPr/>
          <a:lstStyle/>
          <a:p>
            <a:fld id="{00C71587-5D02-485B-A7DF-13A73A82C294}" type="slidenum">
              <a:rPr kumimoji="1" lang="ja-JP" altLang="en-US" smtClean="0"/>
              <a:t>4</a:t>
            </a:fld>
            <a:endParaRPr kumimoji="1" lang="ja-JP" altLang="en-US"/>
          </a:p>
        </p:txBody>
      </p:sp>
    </p:spTree>
    <p:extLst>
      <p:ext uri="{BB962C8B-B14F-4D97-AF65-F5344CB8AC3E}">
        <p14:creationId xmlns:p14="http://schemas.microsoft.com/office/powerpoint/2010/main" val="169074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３．事業の</a:t>
            </a:r>
            <a:r>
              <a:rPr lang="en-US" altLang="ja-JP" dirty="0"/>
              <a:t>PR</a:t>
            </a:r>
            <a:r>
              <a:rPr lang="ja-JP" altLang="en-US" dirty="0"/>
              <a:t>ポイント</a:t>
            </a:r>
            <a:endParaRPr kumimoji="1" lang="ja-JP" altLang="en-US" dirty="0"/>
          </a:p>
        </p:txBody>
      </p:sp>
      <p:sp>
        <p:nvSpPr>
          <p:cNvPr id="3" name="テキスト ボックス 2">
            <a:extLst>
              <a:ext uri="{FF2B5EF4-FFF2-40B4-BE49-F238E27FC236}">
                <a16:creationId xmlns:a16="http://schemas.microsoft.com/office/drawing/2014/main" id="{E6DF942D-1968-49F7-F745-9C1AD598BCE5}"/>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（１）革新性・優位性</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BF8DEC72-24A1-45E4-4B76-8F6B6EBC782D}"/>
              </a:ext>
            </a:extLst>
          </p:cNvPr>
          <p:cNvSpPr txBox="1"/>
          <p:nvPr/>
        </p:nvSpPr>
        <p:spPr>
          <a:xfrm>
            <a:off x="967592" y="1773436"/>
            <a:ext cx="108000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事業に用いるテクノロジーやビジネス手法の革新性・優位性について記載してください。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D2A2283-F153-8964-9A12-7022C37C38D9}"/>
              </a:ext>
            </a:extLst>
          </p:cNvPr>
          <p:cNvSpPr>
            <a:spLocks noGrp="1"/>
          </p:cNvSpPr>
          <p:nvPr>
            <p:ph type="sldNum" sz="quarter" idx="12"/>
          </p:nvPr>
        </p:nvSpPr>
        <p:spPr/>
        <p:txBody>
          <a:bodyPr/>
          <a:lstStyle/>
          <a:p>
            <a:fld id="{00C71587-5D02-485B-A7DF-13A73A82C294}" type="slidenum">
              <a:rPr kumimoji="1" lang="ja-JP" altLang="en-US" smtClean="0"/>
              <a:t>5</a:t>
            </a:fld>
            <a:endParaRPr kumimoji="1" lang="ja-JP" altLang="en-US"/>
          </a:p>
        </p:txBody>
      </p:sp>
    </p:spTree>
    <p:extLst>
      <p:ext uri="{BB962C8B-B14F-4D97-AF65-F5344CB8AC3E}">
        <p14:creationId xmlns:p14="http://schemas.microsoft.com/office/powerpoint/2010/main" val="3578801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838200" y="365125"/>
            <a:ext cx="10515600" cy="1325563"/>
          </a:xfrm>
        </p:spPr>
        <p:txBody>
          <a:bodyPr/>
          <a:lstStyle/>
          <a:p>
            <a:r>
              <a:rPr lang="ja-JP" altLang="en-US" dirty="0"/>
              <a:t>３．事業の</a:t>
            </a:r>
            <a:r>
              <a:rPr lang="en-US" altLang="ja-JP" dirty="0"/>
              <a:t>PR</a:t>
            </a:r>
            <a:r>
              <a:rPr lang="ja-JP" altLang="en-US" dirty="0"/>
              <a:t>ポイント</a:t>
            </a:r>
            <a:endParaRPr kumimoji="1" lang="ja-JP" altLang="en-US" dirty="0"/>
          </a:p>
        </p:txBody>
      </p:sp>
      <p:sp>
        <p:nvSpPr>
          <p:cNvPr id="6" name="テキスト ボックス 5">
            <a:extLst>
              <a:ext uri="{FF2B5EF4-FFF2-40B4-BE49-F238E27FC236}">
                <a16:creationId xmlns:a16="http://schemas.microsoft.com/office/drawing/2014/main" id="{8DB5F48B-345C-C11B-0269-D5FE3B61925D}"/>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（２）市場性</a:t>
            </a:r>
            <a:endParaRPr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54D6784-F355-DC4E-8DBD-38CC8AE9D6A6}"/>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製品やサービス等のターゲット、市場規模、価格帯、販売見込み、事業展開・拡大の手法等について数値等を用いて具体的に記載してください。</a:t>
            </a:r>
            <a:endParaRPr kumimoji="1"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0281E0D0-E8EF-DB45-CF7F-1578A0A86606}"/>
              </a:ext>
            </a:extLst>
          </p:cNvPr>
          <p:cNvSpPr>
            <a:spLocks noGrp="1"/>
          </p:cNvSpPr>
          <p:nvPr>
            <p:ph type="sldNum" sz="quarter" idx="12"/>
          </p:nvPr>
        </p:nvSpPr>
        <p:spPr/>
        <p:txBody>
          <a:bodyPr/>
          <a:lstStyle/>
          <a:p>
            <a:fld id="{00C71587-5D02-485B-A7DF-13A73A82C294}" type="slidenum">
              <a:rPr kumimoji="1" lang="ja-JP" altLang="en-US" smtClean="0"/>
              <a:t>6</a:t>
            </a:fld>
            <a:endParaRPr kumimoji="1" lang="ja-JP" altLang="en-US"/>
          </a:p>
        </p:txBody>
      </p:sp>
    </p:spTree>
    <p:extLst>
      <p:ext uri="{BB962C8B-B14F-4D97-AF65-F5344CB8AC3E}">
        <p14:creationId xmlns:p14="http://schemas.microsoft.com/office/powerpoint/2010/main" val="2840305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４</a:t>
            </a:r>
            <a:r>
              <a:rPr lang="en-US" altLang="ja-JP" dirty="0"/>
              <a:t>.</a:t>
            </a:r>
            <a:r>
              <a:rPr lang="ja-JP" altLang="en-US" dirty="0"/>
              <a:t>　その他（任意）</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その他、特に伝えておきたいことやアピールしたいこと等があれば記載してください。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74A08FD-BA4C-9F61-9957-F373403A476C}"/>
              </a:ext>
            </a:extLst>
          </p:cNvPr>
          <p:cNvSpPr>
            <a:spLocks noGrp="1"/>
          </p:cNvSpPr>
          <p:nvPr>
            <p:ph type="sldNum" sz="quarter" idx="12"/>
          </p:nvPr>
        </p:nvSpPr>
        <p:spPr/>
        <p:txBody>
          <a:bodyPr/>
          <a:lstStyle/>
          <a:p>
            <a:fld id="{00C71587-5D02-485B-A7DF-13A73A82C294}" type="slidenum">
              <a:rPr kumimoji="1" lang="ja-JP" altLang="en-US" smtClean="0"/>
              <a:t>7</a:t>
            </a:fld>
            <a:endParaRPr kumimoji="1" lang="ja-JP" altLang="en-US"/>
          </a:p>
        </p:txBody>
      </p:sp>
    </p:spTree>
    <p:extLst>
      <p:ext uri="{BB962C8B-B14F-4D97-AF65-F5344CB8AC3E}">
        <p14:creationId xmlns:p14="http://schemas.microsoft.com/office/powerpoint/2010/main" val="5630089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1596</TotalTime>
  <Words>427</Words>
  <PresentationFormat>ワイド画面</PresentationFormat>
  <Paragraphs>52</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Meiryo UI</vt:lpstr>
      <vt:lpstr>游ゴシック</vt:lpstr>
      <vt:lpstr>Arial</vt:lpstr>
      <vt:lpstr>Office テーマ</vt:lpstr>
      <vt:lpstr>オープンイノベーション助成金事業計画書</vt:lpstr>
      <vt:lpstr>１．申請者概要</vt:lpstr>
      <vt:lpstr>１．申請者概要</vt:lpstr>
      <vt:lpstr>２．事業内容</vt:lpstr>
      <vt:lpstr>３．事業のPRポイント</vt:lpstr>
      <vt:lpstr>３．事業のPRポイント</vt:lpstr>
      <vt:lpstr>４.　その他（任意）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2023-02-10T05:57:57Z</cp:lastPrinted>
  <dcterms:created xsi:type="dcterms:W3CDTF">2020-07-06T04:18:04Z</dcterms:created>
  <dcterms:modified xsi:type="dcterms:W3CDTF">2026-04-09T00:51:16Z</dcterms:modified>
</cp:coreProperties>
</file>